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0" r:id="rId1"/>
  </p:sldMasterIdLst>
  <p:notesMasterIdLst>
    <p:notesMasterId r:id="rId9"/>
  </p:notesMasterIdLst>
  <p:sldIdLst>
    <p:sldId id="667" r:id="rId2"/>
    <p:sldId id="724" r:id="rId3"/>
    <p:sldId id="516" r:id="rId4"/>
    <p:sldId id="726" r:id="rId5"/>
    <p:sldId id="718" r:id="rId6"/>
    <p:sldId id="727" r:id="rId7"/>
    <p:sldId id="72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41" userDrawn="1">
          <p15:clr>
            <a:srgbClr val="A4A3A4"/>
          </p15:clr>
        </p15:guide>
        <p15:guide id="2" pos="2729" userDrawn="1">
          <p15:clr>
            <a:srgbClr val="A4A3A4"/>
          </p15:clr>
        </p15:guide>
        <p15:guide id="3" pos="5654" userDrawn="1">
          <p15:clr>
            <a:srgbClr val="A4A3A4"/>
          </p15:clr>
        </p15:guide>
        <p15:guide id="4" orient="horz" pos="3498" userDrawn="1">
          <p15:clr>
            <a:srgbClr val="A4A3A4"/>
          </p15:clr>
        </p15:guide>
        <p15:guide id="5" orient="horz" pos="1344" userDrawn="1">
          <p15:clr>
            <a:srgbClr val="A4A3A4"/>
          </p15:clr>
        </p15:guide>
        <p15:guide id="6" pos="3001" userDrawn="1">
          <p15:clr>
            <a:srgbClr val="A4A3A4"/>
          </p15:clr>
        </p15:guide>
        <p15:guide id="7" pos="3522" userDrawn="1">
          <p15:clr>
            <a:srgbClr val="A4A3A4"/>
          </p15:clr>
        </p15:guide>
        <p15:guide id="8" pos="3795" userDrawn="1">
          <p15:clr>
            <a:srgbClr val="A4A3A4"/>
          </p15:clr>
        </p15:guide>
        <p15:guide id="9" pos="4316" userDrawn="1">
          <p15:clr>
            <a:srgbClr val="A4A3A4"/>
          </p15:clr>
        </p15:guide>
        <p15:guide id="10" pos="4611" userDrawn="1">
          <p15:clr>
            <a:srgbClr val="A4A3A4"/>
          </p15:clr>
        </p15:guide>
        <p15:guide id="11" pos="5133" userDrawn="1">
          <p15:clr>
            <a:srgbClr val="A4A3A4"/>
          </p15:clr>
        </p15:guide>
        <p15:guide id="12" pos="5382" userDrawn="1">
          <p15:clr>
            <a:srgbClr val="A4A3A4"/>
          </p15:clr>
        </p15:guide>
        <p15:guide id="13" orient="horz" pos="2727" userDrawn="1">
          <p15:clr>
            <a:srgbClr val="A4A3A4"/>
          </p15:clr>
        </p15:guide>
        <p15:guide id="14" orient="horz" pos="3090" userDrawn="1">
          <p15:clr>
            <a:srgbClr val="A4A3A4"/>
          </p15:clr>
        </p15:guide>
        <p15:guide id="15" orient="horz" pos="3884" userDrawn="1">
          <p15:clr>
            <a:srgbClr val="A4A3A4"/>
          </p15:clr>
        </p15:guide>
        <p15:guide id="16" orient="horz" pos="3045" userDrawn="1">
          <p15:clr>
            <a:srgbClr val="A4A3A4"/>
          </p15:clr>
        </p15:guide>
        <p15:guide id="17" orient="horz" pos="2772" userDrawn="1">
          <p15:clr>
            <a:srgbClr val="A4A3A4"/>
          </p15:clr>
        </p15:guide>
        <p15:guide id="18" orient="horz" pos="2432" userDrawn="1">
          <p15:clr>
            <a:srgbClr val="A4A3A4"/>
          </p15:clr>
        </p15:guide>
        <p15:guide id="19" orient="horz" pos="426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9EBA"/>
    <a:srgbClr val="5C8598"/>
    <a:srgbClr val="FFFF00"/>
    <a:srgbClr val="DB0000"/>
    <a:srgbClr val="86B4D0"/>
    <a:srgbClr val="E8E8E8"/>
    <a:srgbClr val="999999"/>
    <a:srgbClr val="8C0002"/>
    <a:srgbClr val="000000"/>
    <a:srgbClr val="0032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03447BB-5D67-496B-8E87-E561075AD55C}" styleName="Dark Style 1 –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6327"/>
  </p:normalViewPr>
  <p:slideViewPr>
    <p:cSldViewPr snapToGrid="0" snapToObjects="1">
      <p:cViewPr varScale="1">
        <p:scale>
          <a:sx n="127" d="100"/>
          <a:sy n="127" d="100"/>
        </p:scale>
        <p:origin x="376" y="192"/>
      </p:cViewPr>
      <p:guideLst>
        <p:guide orient="horz" pos="2341"/>
        <p:guide pos="2729"/>
        <p:guide pos="5654"/>
        <p:guide orient="horz" pos="3498"/>
        <p:guide orient="horz" pos="1344"/>
        <p:guide pos="3001"/>
        <p:guide pos="3522"/>
        <p:guide pos="3795"/>
        <p:guide pos="4316"/>
        <p:guide pos="4611"/>
        <p:guide pos="5133"/>
        <p:guide pos="5382"/>
        <p:guide orient="horz" pos="2727"/>
        <p:guide orient="horz" pos="3090"/>
        <p:guide orient="horz" pos="3884"/>
        <p:guide orient="horz" pos="3045"/>
        <p:guide orient="horz" pos="2772"/>
        <p:guide orient="horz" pos="2432"/>
        <p:guide orient="horz" pos="426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A0CAD6-0D5B-ED4E-BB25-83A980C6D2C6}" type="datetimeFigureOut">
              <a:rPr lang="en-US" smtClean="0"/>
              <a:t>5/2/25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866036-0164-7643-B3E7-6FDB1FBC2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844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866036-0164-7643-B3E7-6FDB1FBC2B3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6552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0B1AB1-E704-BEDF-D70E-E778CB6230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A89258B-3E2A-E378-C9B4-EA6117B505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AC3C9B9-5090-67DE-F2FC-49BDC6789D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0042EB-F873-E03B-263C-3C2F5EC821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866036-0164-7643-B3E7-6FDB1FBC2B3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415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9BE6215F-D3B3-4D48-BE62-55636E9604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53400" y="5329498"/>
            <a:ext cx="3801953" cy="87906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5161C08-6A0B-9D46-8EB5-992D18B558C8}"/>
              </a:ext>
            </a:extLst>
          </p:cNvPr>
          <p:cNvSpPr/>
          <p:nvPr userDrawn="1"/>
        </p:nvSpPr>
        <p:spPr>
          <a:xfrm>
            <a:off x="5176500" y="5329498"/>
            <a:ext cx="27977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dirty="0">
                <a:solidFill>
                  <a:srgbClr val="575755"/>
                </a:solidFill>
              </a:rPr>
              <a:t>This presentation is provided on a strictly </a:t>
            </a:r>
            <a:r>
              <a:rPr lang="en-US" sz="1200" dirty="0">
                <a:solidFill>
                  <a:srgbClr val="C00000"/>
                </a:solidFill>
              </a:rPr>
              <a:t>private and confidential </a:t>
            </a:r>
            <a:r>
              <a:rPr lang="en-US" sz="1200" dirty="0">
                <a:solidFill>
                  <a:srgbClr val="575755"/>
                </a:solidFill>
              </a:rPr>
              <a:t>basis for information purposes only. </a:t>
            </a:r>
            <a:r>
              <a:rPr lang="en-US" sz="1200" dirty="0">
                <a:solidFill>
                  <a:srgbClr val="575755"/>
                </a:solidFill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Full disclaimer</a:t>
            </a:r>
            <a:endParaRPr lang="en-GB" sz="1200" dirty="0">
              <a:solidFill>
                <a:srgbClr val="575755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50B2C3-E045-0984-213B-85398E2CD03F}"/>
              </a:ext>
            </a:extLst>
          </p:cNvPr>
          <p:cNvSpPr/>
          <p:nvPr userDrawn="1"/>
        </p:nvSpPr>
        <p:spPr>
          <a:xfrm>
            <a:off x="0" y="-9938"/>
            <a:ext cx="12192000" cy="4562246"/>
          </a:xfrm>
          <a:custGeom>
            <a:avLst/>
            <a:gdLst>
              <a:gd name="connsiteX0" fmla="*/ 0 w 12192000"/>
              <a:gd name="connsiteY0" fmla="*/ 0 h 4562605"/>
              <a:gd name="connsiteX1" fmla="*/ 12192000 w 12192000"/>
              <a:gd name="connsiteY1" fmla="*/ 0 h 4562605"/>
              <a:gd name="connsiteX2" fmla="*/ 12192000 w 12192000"/>
              <a:gd name="connsiteY2" fmla="*/ 4562605 h 4562605"/>
              <a:gd name="connsiteX3" fmla="*/ 0 w 12192000"/>
              <a:gd name="connsiteY3" fmla="*/ 4562605 h 4562605"/>
              <a:gd name="connsiteX4" fmla="*/ 0 w 12192000"/>
              <a:gd name="connsiteY4" fmla="*/ 0 h 4562605"/>
              <a:gd name="connsiteX0" fmla="*/ 0 w 12192000"/>
              <a:gd name="connsiteY0" fmla="*/ 0 h 4562605"/>
              <a:gd name="connsiteX1" fmla="*/ 12192000 w 12192000"/>
              <a:gd name="connsiteY1" fmla="*/ 0 h 4562605"/>
              <a:gd name="connsiteX2" fmla="*/ 12192000 w 12192000"/>
              <a:gd name="connsiteY2" fmla="*/ 4562605 h 4562605"/>
              <a:gd name="connsiteX3" fmla="*/ 9727 w 12192000"/>
              <a:gd name="connsiteY3" fmla="*/ 2276605 h 4562605"/>
              <a:gd name="connsiteX4" fmla="*/ 0 w 12192000"/>
              <a:gd name="connsiteY4" fmla="*/ 0 h 4562605"/>
              <a:gd name="connsiteX0" fmla="*/ 935 w 12192935"/>
              <a:gd name="connsiteY0" fmla="*/ 0 h 4562605"/>
              <a:gd name="connsiteX1" fmla="*/ 12192935 w 12192935"/>
              <a:gd name="connsiteY1" fmla="*/ 0 h 4562605"/>
              <a:gd name="connsiteX2" fmla="*/ 12192935 w 12192935"/>
              <a:gd name="connsiteY2" fmla="*/ 4562605 h 4562605"/>
              <a:gd name="connsiteX3" fmla="*/ 935 w 12192935"/>
              <a:gd name="connsiteY3" fmla="*/ 1498393 h 4562605"/>
              <a:gd name="connsiteX4" fmla="*/ 935 w 12192935"/>
              <a:gd name="connsiteY4" fmla="*/ 0 h 4562605"/>
              <a:gd name="connsiteX0" fmla="*/ 0 w 12192000"/>
              <a:gd name="connsiteY0" fmla="*/ 0 h 4562605"/>
              <a:gd name="connsiteX1" fmla="*/ 12192000 w 12192000"/>
              <a:gd name="connsiteY1" fmla="*/ 0 h 4562605"/>
              <a:gd name="connsiteX2" fmla="*/ 12192000 w 12192000"/>
              <a:gd name="connsiteY2" fmla="*/ 4562605 h 4562605"/>
              <a:gd name="connsiteX3" fmla="*/ 9727 w 12192000"/>
              <a:gd name="connsiteY3" fmla="*/ 1848589 h 4562605"/>
              <a:gd name="connsiteX4" fmla="*/ 0 w 12192000"/>
              <a:gd name="connsiteY4" fmla="*/ 0 h 4562605"/>
              <a:gd name="connsiteX0" fmla="*/ 0 w 12192000"/>
              <a:gd name="connsiteY0" fmla="*/ 0 h 4290230"/>
              <a:gd name="connsiteX1" fmla="*/ 12192000 w 12192000"/>
              <a:gd name="connsiteY1" fmla="*/ 0 h 4290230"/>
              <a:gd name="connsiteX2" fmla="*/ 12162817 w 12192000"/>
              <a:gd name="connsiteY2" fmla="*/ 4290230 h 4290230"/>
              <a:gd name="connsiteX3" fmla="*/ 9727 w 12192000"/>
              <a:gd name="connsiteY3" fmla="*/ 1848589 h 4290230"/>
              <a:gd name="connsiteX4" fmla="*/ 0 w 12192000"/>
              <a:gd name="connsiteY4" fmla="*/ 0 h 4290230"/>
              <a:gd name="connsiteX0" fmla="*/ 0 w 12192000"/>
              <a:gd name="connsiteY0" fmla="*/ 0 h 4406962"/>
              <a:gd name="connsiteX1" fmla="*/ 12192000 w 12192000"/>
              <a:gd name="connsiteY1" fmla="*/ 0 h 4406962"/>
              <a:gd name="connsiteX2" fmla="*/ 12182272 w 12192000"/>
              <a:gd name="connsiteY2" fmla="*/ 4406962 h 4406962"/>
              <a:gd name="connsiteX3" fmla="*/ 9727 w 12192000"/>
              <a:gd name="connsiteY3" fmla="*/ 1848589 h 4406962"/>
              <a:gd name="connsiteX4" fmla="*/ 0 w 12192000"/>
              <a:gd name="connsiteY4" fmla="*/ 0 h 4406962"/>
              <a:gd name="connsiteX0" fmla="*/ 0 w 12192000"/>
              <a:gd name="connsiteY0" fmla="*/ 0 h 4501877"/>
              <a:gd name="connsiteX1" fmla="*/ 12192000 w 12192000"/>
              <a:gd name="connsiteY1" fmla="*/ 0 h 4501877"/>
              <a:gd name="connsiteX2" fmla="*/ 12182272 w 12192000"/>
              <a:gd name="connsiteY2" fmla="*/ 4406962 h 4501877"/>
              <a:gd name="connsiteX3" fmla="*/ 9727 w 12192000"/>
              <a:gd name="connsiteY3" fmla="*/ 1848589 h 4501877"/>
              <a:gd name="connsiteX4" fmla="*/ 0 w 12192000"/>
              <a:gd name="connsiteY4" fmla="*/ 0 h 4501877"/>
              <a:gd name="connsiteX0" fmla="*/ 0 w 12192000"/>
              <a:gd name="connsiteY0" fmla="*/ 0 h 4562246"/>
              <a:gd name="connsiteX1" fmla="*/ 12192000 w 12192000"/>
              <a:gd name="connsiteY1" fmla="*/ 0 h 4562246"/>
              <a:gd name="connsiteX2" fmla="*/ 12182272 w 12192000"/>
              <a:gd name="connsiteY2" fmla="*/ 4406962 h 4562246"/>
              <a:gd name="connsiteX3" fmla="*/ 9727 w 12192000"/>
              <a:gd name="connsiteY3" fmla="*/ 1848589 h 4562246"/>
              <a:gd name="connsiteX4" fmla="*/ 0 w 12192000"/>
              <a:gd name="connsiteY4" fmla="*/ 0 h 4562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4562246">
                <a:moveTo>
                  <a:pt x="0" y="0"/>
                </a:moveTo>
                <a:lnTo>
                  <a:pt x="12192000" y="0"/>
                </a:lnTo>
                <a:cubicBezTo>
                  <a:pt x="12188757" y="1468987"/>
                  <a:pt x="12185515" y="2937975"/>
                  <a:pt x="12182272" y="4406962"/>
                </a:cubicBezTo>
                <a:cubicBezTo>
                  <a:pt x="7687012" y="4993865"/>
                  <a:pt x="3580859" y="3868699"/>
                  <a:pt x="9727" y="1848589"/>
                </a:cubicBezTo>
                <a:cubicBezTo>
                  <a:pt x="6485" y="1089721"/>
                  <a:pt x="3242" y="758868"/>
                  <a:pt x="0" y="0"/>
                </a:cubicBezTo>
                <a:close/>
              </a:path>
            </a:pathLst>
          </a:custGeom>
          <a:solidFill>
            <a:srgbClr val="86B4D0"/>
          </a:solidFill>
          <a:ln>
            <a:solidFill>
              <a:srgbClr val="86B4D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FFE9764-7977-ED31-1DE5-62AFB1FD2E72}"/>
              </a:ext>
            </a:extLst>
          </p:cNvPr>
          <p:cNvSpPr/>
          <p:nvPr userDrawn="1"/>
        </p:nvSpPr>
        <p:spPr>
          <a:xfrm>
            <a:off x="130909" y="136187"/>
            <a:ext cx="5913503" cy="6595016"/>
          </a:xfrm>
          <a:custGeom>
            <a:avLst/>
            <a:gdLst>
              <a:gd name="connsiteX0" fmla="*/ 0 w 5796771"/>
              <a:gd name="connsiteY0" fmla="*/ 0 h 6584950"/>
              <a:gd name="connsiteX1" fmla="*/ 5796771 w 5796771"/>
              <a:gd name="connsiteY1" fmla="*/ 0 h 6584950"/>
              <a:gd name="connsiteX2" fmla="*/ 5796771 w 5796771"/>
              <a:gd name="connsiteY2" fmla="*/ 6584950 h 6584950"/>
              <a:gd name="connsiteX3" fmla="*/ 0 w 5796771"/>
              <a:gd name="connsiteY3" fmla="*/ 6584950 h 6584950"/>
              <a:gd name="connsiteX4" fmla="*/ 0 w 5796771"/>
              <a:gd name="connsiteY4" fmla="*/ 0 h 6584950"/>
              <a:gd name="connsiteX0" fmla="*/ 0 w 5913503"/>
              <a:gd name="connsiteY0" fmla="*/ 0 h 6584950"/>
              <a:gd name="connsiteX1" fmla="*/ 5913503 w 5913503"/>
              <a:gd name="connsiteY1" fmla="*/ 2500008 h 6584950"/>
              <a:gd name="connsiteX2" fmla="*/ 5796771 w 5913503"/>
              <a:gd name="connsiteY2" fmla="*/ 6584950 h 6584950"/>
              <a:gd name="connsiteX3" fmla="*/ 0 w 5913503"/>
              <a:gd name="connsiteY3" fmla="*/ 6584950 h 6584950"/>
              <a:gd name="connsiteX4" fmla="*/ 0 w 5913503"/>
              <a:gd name="connsiteY4" fmla="*/ 0 h 6584950"/>
              <a:gd name="connsiteX0" fmla="*/ 0 w 5913503"/>
              <a:gd name="connsiteY0" fmla="*/ 0 h 6584950"/>
              <a:gd name="connsiteX1" fmla="*/ 1688163 w 5913503"/>
              <a:gd name="connsiteY1" fmla="*/ 719509 h 6584950"/>
              <a:gd name="connsiteX2" fmla="*/ 5913503 w 5913503"/>
              <a:gd name="connsiteY2" fmla="*/ 2500008 h 6584950"/>
              <a:gd name="connsiteX3" fmla="*/ 5796771 w 5913503"/>
              <a:gd name="connsiteY3" fmla="*/ 6584950 h 6584950"/>
              <a:gd name="connsiteX4" fmla="*/ 0 w 5913503"/>
              <a:gd name="connsiteY4" fmla="*/ 6584950 h 6584950"/>
              <a:gd name="connsiteX5" fmla="*/ 0 w 5913503"/>
              <a:gd name="connsiteY5" fmla="*/ 0 h 6584950"/>
              <a:gd name="connsiteX0" fmla="*/ 0 w 5913503"/>
              <a:gd name="connsiteY0" fmla="*/ 338 h 6585288"/>
              <a:gd name="connsiteX1" fmla="*/ 1532521 w 5913503"/>
              <a:gd name="connsiteY1" fmla="*/ 0 h 6585288"/>
              <a:gd name="connsiteX2" fmla="*/ 5913503 w 5913503"/>
              <a:gd name="connsiteY2" fmla="*/ 2500346 h 6585288"/>
              <a:gd name="connsiteX3" fmla="*/ 5796771 w 5913503"/>
              <a:gd name="connsiteY3" fmla="*/ 6585288 h 6585288"/>
              <a:gd name="connsiteX4" fmla="*/ 0 w 5913503"/>
              <a:gd name="connsiteY4" fmla="*/ 6585288 h 6585288"/>
              <a:gd name="connsiteX5" fmla="*/ 0 w 5913503"/>
              <a:gd name="connsiteY5" fmla="*/ 338 h 6585288"/>
              <a:gd name="connsiteX0" fmla="*/ 0 w 5913503"/>
              <a:gd name="connsiteY0" fmla="*/ 338 h 6595016"/>
              <a:gd name="connsiteX1" fmla="*/ 1532521 w 5913503"/>
              <a:gd name="connsiteY1" fmla="*/ 0 h 6595016"/>
              <a:gd name="connsiteX2" fmla="*/ 5913503 w 5913503"/>
              <a:gd name="connsiteY2" fmla="*/ 2500346 h 6595016"/>
              <a:gd name="connsiteX3" fmla="*/ 4717001 w 5913503"/>
              <a:gd name="connsiteY3" fmla="*/ 6595016 h 6595016"/>
              <a:gd name="connsiteX4" fmla="*/ 0 w 5913503"/>
              <a:gd name="connsiteY4" fmla="*/ 6585288 h 6595016"/>
              <a:gd name="connsiteX5" fmla="*/ 0 w 5913503"/>
              <a:gd name="connsiteY5" fmla="*/ 338 h 6595016"/>
              <a:gd name="connsiteX0" fmla="*/ 0 w 5913503"/>
              <a:gd name="connsiteY0" fmla="*/ 338 h 6595016"/>
              <a:gd name="connsiteX1" fmla="*/ 1532521 w 5913503"/>
              <a:gd name="connsiteY1" fmla="*/ 0 h 6595016"/>
              <a:gd name="connsiteX2" fmla="*/ 5913503 w 5913503"/>
              <a:gd name="connsiteY2" fmla="*/ 2500346 h 6595016"/>
              <a:gd name="connsiteX3" fmla="*/ 4814277 w 5913503"/>
              <a:gd name="connsiteY3" fmla="*/ 6595016 h 6595016"/>
              <a:gd name="connsiteX4" fmla="*/ 0 w 5913503"/>
              <a:gd name="connsiteY4" fmla="*/ 6585288 h 6595016"/>
              <a:gd name="connsiteX5" fmla="*/ 0 w 5913503"/>
              <a:gd name="connsiteY5" fmla="*/ 338 h 6595016"/>
              <a:gd name="connsiteX0" fmla="*/ 0 w 5057469"/>
              <a:gd name="connsiteY0" fmla="*/ 338 h 6595016"/>
              <a:gd name="connsiteX1" fmla="*/ 1532521 w 5057469"/>
              <a:gd name="connsiteY1" fmla="*/ 0 h 6595016"/>
              <a:gd name="connsiteX2" fmla="*/ 5057469 w 5057469"/>
              <a:gd name="connsiteY2" fmla="*/ 2480891 h 6595016"/>
              <a:gd name="connsiteX3" fmla="*/ 4814277 w 5057469"/>
              <a:gd name="connsiteY3" fmla="*/ 6595016 h 6595016"/>
              <a:gd name="connsiteX4" fmla="*/ 0 w 5057469"/>
              <a:gd name="connsiteY4" fmla="*/ 6585288 h 6595016"/>
              <a:gd name="connsiteX5" fmla="*/ 0 w 5057469"/>
              <a:gd name="connsiteY5" fmla="*/ 338 h 6595016"/>
              <a:gd name="connsiteX0" fmla="*/ 0 w 5913503"/>
              <a:gd name="connsiteY0" fmla="*/ 338 h 6595016"/>
              <a:gd name="connsiteX1" fmla="*/ 1532521 w 5913503"/>
              <a:gd name="connsiteY1" fmla="*/ 0 h 6595016"/>
              <a:gd name="connsiteX2" fmla="*/ 5913503 w 5913503"/>
              <a:gd name="connsiteY2" fmla="*/ 2529530 h 6595016"/>
              <a:gd name="connsiteX3" fmla="*/ 4814277 w 5913503"/>
              <a:gd name="connsiteY3" fmla="*/ 6595016 h 6595016"/>
              <a:gd name="connsiteX4" fmla="*/ 0 w 5913503"/>
              <a:gd name="connsiteY4" fmla="*/ 6585288 h 6595016"/>
              <a:gd name="connsiteX5" fmla="*/ 0 w 5913503"/>
              <a:gd name="connsiteY5" fmla="*/ 338 h 6595016"/>
              <a:gd name="connsiteX0" fmla="*/ 0 w 5913503"/>
              <a:gd name="connsiteY0" fmla="*/ 338 h 6595016"/>
              <a:gd name="connsiteX1" fmla="*/ 1532521 w 5913503"/>
              <a:gd name="connsiteY1" fmla="*/ 0 h 6595016"/>
              <a:gd name="connsiteX2" fmla="*/ 5913503 w 5913503"/>
              <a:gd name="connsiteY2" fmla="*/ 2529530 h 6595016"/>
              <a:gd name="connsiteX3" fmla="*/ 4814277 w 5913503"/>
              <a:gd name="connsiteY3" fmla="*/ 6595016 h 6595016"/>
              <a:gd name="connsiteX4" fmla="*/ 0 w 5913503"/>
              <a:gd name="connsiteY4" fmla="*/ 6585288 h 6595016"/>
              <a:gd name="connsiteX5" fmla="*/ 0 w 5913503"/>
              <a:gd name="connsiteY5" fmla="*/ 338 h 6595016"/>
              <a:gd name="connsiteX0" fmla="*/ 0 w 5913503"/>
              <a:gd name="connsiteY0" fmla="*/ 338 h 6595016"/>
              <a:gd name="connsiteX1" fmla="*/ 1532521 w 5913503"/>
              <a:gd name="connsiteY1" fmla="*/ 0 h 6595016"/>
              <a:gd name="connsiteX2" fmla="*/ 5913503 w 5913503"/>
              <a:gd name="connsiteY2" fmla="*/ 2529530 h 6595016"/>
              <a:gd name="connsiteX3" fmla="*/ 4814277 w 5913503"/>
              <a:gd name="connsiteY3" fmla="*/ 6595016 h 6595016"/>
              <a:gd name="connsiteX4" fmla="*/ 0 w 5913503"/>
              <a:gd name="connsiteY4" fmla="*/ 6585288 h 6595016"/>
              <a:gd name="connsiteX5" fmla="*/ 0 w 5913503"/>
              <a:gd name="connsiteY5" fmla="*/ 338 h 6595016"/>
              <a:gd name="connsiteX0" fmla="*/ 0 w 5913503"/>
              <a:gd name="connsiteY0" fmla="*/ 338 h 6595016"/>
              <a:gd name="connsiteX1" fmla="*/ 1532521 w 5913503"/>
              <a:gd name="connsiteY1" fmla="*/ 0 h 6595016"/>
              <a:gd name="connsiteX2" fmla="*/ 5913503 w 5913503"/>
              <a:gd name="connsiteY2" fmla="*/ 2529530 h 6595016"/>
              <a:gd name="connsiteX3" fmla="*/ 4814277 w 5913503"/>
              <a:gd name="connsiteY3" fmla="*/ 6595016 h 6595016"/>
              <a:gd name="connsiteX4" fmla="*/ 0 w 5913503"/>
              <a:gd name="connsiteY4" fmla="*/ 6585288 h 6595016"/>
              <a:gd name="connsiteX5" fmla="*/ 0 w 5913503"/>
              <a:gd name="connsiteY5" fmla="*/ 338 h 6595016"/>
              <a:gd name="connsiteX0" fmla="*/ 0 w 5913503"/>
              <a:gd name="connsiteY0" fmla="*/ 338 h 6595016"/>
              <a:gd name="connsiteX1" fmla="*/ 1532521 w 5913503"/>
              <a:gd name="connsiteY1" fmla="*/ 0 h 6595016"/>
              <a:gd name="connsiteX2" fmla="*/ 5913503 w 5913503"/>
              <a:gd name="connsiteY2" fmla="*/ 2529530 h 6595016"/>
              <a:gd name="connsiteX3" fmla="*/ 4814277 w 5913503"/>
              <a:gd name="connsiteY3" fmla="*/ 6595016 h 6595016"/>
              <a:gd name="connsiteX4" fmla="*/ 0 w 5913503"/>
              <a:gd name="connsiteY4" fmla="*/ 6585288 h 6595016"/>
              <a:gd name="connsiteX5" fmla="*/ 0 w 5913503"/>
              <a:gd name="connsiteY5" fmla="*/ 338 h 6595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13503" h="6595016">
                <a:moveTo>
                  <a:pt x="0" y="338"/>
                </a:moveTo>
                <a:lnTo>
                  <a:pt x="1532521" y="0"/>
                </a:lnTo>
                <a:lnTo>
                  <a:pt x="5913503" y="2529530"/>
                </a:lnTo>
                <a:cubicBezTo>
                  <a:pt x="5109349" y="3991696"/>
                  <a:pt x="4927767" y="5278765"/>
                  <a:pt x="4814277" y="6595016"/>
                </a:cubicBezTo>
                <a:lnTo>
                  <a:pt x="0" y="6585288"/>
                </a:lnTo>
                <a:lnTo>
                  <a:pt x="0" y="338"/>
                </a:lnTo>
                <a:close/>
              </a:path>
            </a:pathLst>
          </a:custGeom>
          <a:blipFill>
            <a:blip r:embed="rId3" cstate="screen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13000" contrast="-1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b="148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FB713C-6345-494A-B67F-B29D5244A52D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6301407" y="406400"/>
            <a:ext cx="5158410" cy="1462157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E84D3A-8E61-BA40-8E35-751B7135427E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9233441" y="6368681"/>
            <a:ext cx="2743200" cy="365125"/>
          </a:xfrm>
          <a:prstGeom prst="rect">
            <a:avLst/>
          </a:prstGeom>
        </p:spPr>
        <p:txBody>
          <a:bodyPr/>
          <a:lstStyle/>
          <a:p>
            <a:fld id="{23CBF632-A5F1-2646-A0C6-5A27CF9D2E8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D838D22-77CE-C640-9865-CE6FD363F6DE}"/>
              </a:ext>
            </a:extLst>
          </p:cNvPr>
          <p:cNvSpPr/>
          <p:nvPr userDrawn="1"/>
        </p:nvSpPr>
        <p:spPr>
          <a:xfrm>
            <a:off x="6301407" y="2365940"/>
            <a:ext cx="1851993" cy="428232"/>
          </a:xfrm>
          <a:prstGeom prst="rect">
            <a:avLst/>
          </a:prstGeom>
          <a:solidFill>
            <a:srgbClr val="86B4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082AF57D-58E0-4943-A241-28F09C2414BE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6294780" y="1943096"/>
            <a:ext cx="5165037" cy="798979"/>
          </a:xfrm>
        </p:spPr>
        <p:txBody>
          <a:bodyPr anchor="b"/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694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R:\Clients\Project\Live clients\Centek\53008.01 Brand Development\53008 03 Centek PPT.jpg">
            <a:extLst>
              <a:ext uri="{FF2B5EF4-FFF2-40B4-BE49-F238E27FC236}">
                <a16:creationId xmlns:a16="http://schemas.microsoft.com/office/drawing/2014/main" id="{8F7CF4C5-D6C8-1248-83DD-0AE251434C1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81"/>
            <a:ext cx="9167928" cy="6856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6AAE41E3-11C5-2144-9B3D-D76CAF50D846}"/>
              </a:ext>
            </a:extLst>
          </p:cNvPr>
          <p:cNvGrpSpPr/>
          <p:nvPr userDrawn="1"/>
        </p:nvGrpSpPr>
        <p:grpSpPr>
          <a:xfrm>
            <a:off x="6613111" y="-9939"/>
            <a:ext cx="5578889" cy="6638395"/>
            <a:chOff x="6613111" y="-9939"/>
            <a:chExt cx="5578889" cy="663839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3D134D5-35D1-1C41-84DD-BD55B1CF719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127353" y="-9939"/>
              <a:ext cx="3064647" cy="4562605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959D86B-EBC1-5640-8F6C-5EDC675244FA}"/>
                </a:ext>
              </a:extLst>
            </p:cNvPr>
            <p:cNvSpPr/>
            <p:nvPr userDrawn="1"/>
          </p:nvSpPr>
          <p:spPr>
            <a:xfrm>
              <a:off x="6613111" y="5492772"/>
              <a:ext cx="2454965" cy="11356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0FB713C-6345-494A-B67F-B29D5244A52D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6301407" y="406400"/>
            <a:ext cx="5158410" cy="1462157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BDA25A-2CCB-2544-B7F2-D48D01A512AD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DF8A38-EE18-0545-B9B1-4DC1CED80B6E}" type="datetime1">
              <a:rPr lang="en-GB" smtClean="0"/>
              <a:t>02/05/2025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4107D4-3B16-784B-8BB2-F5629FE8F33D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E84D3A-8E61-BA40-8E35-751B7135427E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9233441" y="6368681"/>
            <a:ext cx="2743200" cy="365125"/>
          </a:xfrm>
          <a:prstGeom prst="rect">
            <a:avLst/>
          </a:prstGeom>
        </p:spPr>
        <p:txBody>
          <a:bodyPr/>
          <a:lstStyle/>
          <a:p>
            <a:fld id="{23CBF632-A5F1-2646-A0C6-5A27CF9D2E8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D838D22-77CE-C640-9865-CE6FD363F6DE}"/>
              </a:ext>
            </a:extLst>
          </p:cNvPr>
          <p:cNvSpPr/>
          <p:nvPr userDrawn="1"/>
        </p:nvSpPr>
        <p:spPr>
          <a:xfrm>
            <a:off x="6301407" y="2365940"/>
            <a:ext cx="1851993" cy="428232"/>
          </a:xfrm>
          <a:prstGeom prst="rect">
            <a:avLst/>
          </a:prstGeom>
          <a:solidFill>
            <a:srgbClr val="86B4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082AF57D-58E0-4943-A241-28F09C2414BE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6294780" y="1943096"/>
            <a:ext cx="5165037" cy="798979"/>
          </a:xfrm>
        </p:spPr>
        <p:txBody>
          <a:bodyPr anchor="b"/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BE6215F-D3B3-4D48-BE62-55636E9604D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8884" y="5744997"/>
            <a:ext cx="1988480" cy="793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016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7C073-D355-5946-A9F6-0D586B844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7F790D-D743-DD43-9A91-B9248724BF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122" y="1825625"/>
            <a:ext cx="8166652" cy="4351338"/>
          </a:xfrm>
        </p:spPr>
        <p:txBody>
          <a:bodyPr/>
          <a:lstStyle>
            <a:lvl1pPr>
              <a:buClr>
                <a:srgbClr val="86B4CD"/>
              </a:buClr>
              <a:defRPr/>
            </a:lvl1pPr>
            <a:lvl2pPr>
              <a:buClr>
                <a:srgbClr val="86B4CD"/>
              </a:buClr>
              <a:defRPr/>
            </a:lvl2pPr>
            <a:lvl3pPr>
              <a:buClr>
                <a:srgbClr val="86B4CD"/>
              </a:buClr>
              <a:defRPr/>
            </a:lvl3pPr>
            <a:lvl4pPr>
              <a:buClr>
                <a:srgbClr val="86B4CD"/>
              </a:buClr>
              <a:defRPr/>
            </a:lvl4pPr>
            <a:lvl5pPr>
              <a:buClr>
                <a:srgbClr val="86B4CD"/>
              </a:buCl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474A48-EB17-B346-8FA2-C3B3C9383D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D622E5-2BEF-224E-8049-1307A3E8FC12}" type="datetime1">
              <a:rPr lang="en-GB" smtClean="0"/>
              <a:t>02/05/2025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8E446C-A11A-CD4F-BF11-50F5E25F5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D71A19A-6D09-CC4B-BB74-AA20C406912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53525" y="1450561"/>
            <a:ext cx="3038475" cy="1401969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AE748997-1EC9-4D44-8516-C25D1A17B50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153524" y="3024257"/>
            <a:ext cx="3038475" cy="1401969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5CA8D1A2-C870-B842-8FE1-A00DAF9D67F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153523" y="4597953"/>
            <a:ext cx="3038475" cy="1401969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6DF68261-E313-A149-9190-8DC98A9B3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4122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CBF632-A5F1-2646-A0C6-5A27CF9D2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8836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8D1265E-A613-4A47-BA41-613F3B667508}"/>
              </a:ext>
            </a:extLst>
          </p:cNvPr>
          <p:cNvSpPr/>
          <p:nvPr userDrawn="1"/>
        </p:nvSpPr>
        <p:spPr>
          <a:xfrm>
            <a:off x="0" y="0"/>
            <a:ext cx="12192000" cy="21766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78AD6C-B53C-EE4D-898B-869AE47B0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122" y="136525"/>
            <a:ext cx="8166652" cy="1239519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7BEA30-3A1D-C54B-9BF9-C860889E96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445BE5-AB77-884F-8735-58845D127733}" type="datetime1">
              <a:rPr lang="en-GB" smtClean="0"/>
              <a:t>02/05/2025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A55F47-24A3-9E41-816A-9F547278A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AF7EEB-396E-2444-8363-33AC05776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31597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CBF632-A5F1-2646-A0C6-5A27CF9D2E8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2B17C1-3812-4F48-BD35-32A593C5B0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9371" y="367471"/>
            <a:ext cx="1992220" cy="795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2106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8D1265E-A613-4A47-BA41-613F3B667508}"/>
              </a:ext>
            </a:extLst>
          </p:cNvPr>
          <p:cNvSpPr/>
          <p:nvPr userDrawn="1"/>
        </p:nvSpPr>
        <p:spPr>
          <a:xfrm>
            <a:off x="0" y="0"/>
            <a:ext cx="12192000" cy="21766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78AD6C-B53C-EE4D-898B-869AE47B0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122" y="136525"/>
            <a:ext cx="8166652" cy="1239519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7BEA30-3A1D-C54B-9BF9-C860889E96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C5BFC2-19B1-EF4A-B992-97CA94223595}" type="datetime1">
              <a:rPr lang="en-GB" smtClean="0"/>
              <a:t>02/05/2025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A55F47-24A3-9E41-816A-9F547278A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AF7EEB-396E-2444-8363-33AC05776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4122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CBF632-A5F1-2646-A0C6-5A27CF9D2E8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2B17C1-3812-4F48-BD35-32A593C5B0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9371" y="367471"/>
            <a:ext cx="1992220" cy="795408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CB6703B-C1F2-AE42-901F-EE88C41544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122" y="1825625"/>
            <a:ext cx="11506200" cy="4351338"/>
          </a:xfrm>
        </p:spPr>
        <p:txBody>
          <a:bodyPr/>
          <a:lstStyle>
            <a:lvl1pPr>
              <a:buClr>
                <a:srgbClr val="86B4CD"/>
              </a:buClr>
              <a:defRPr/>
            </a:lvl1pPr>
            <a:lvl2pPr>
              <a:buClr>
                <a:srgbClr val="86B4CD"/>
              </a:buClr>
              <a:defRPr/>
            </a:lvl2pPr>
            <a:lvl3pPr>
              <a:buClr>
                <a:srgbClr val="86B4CD"/>
              </a:buClr>
              <a:defRPr/>
            </a:lvl3pPr>
            <a:lvl4pPr>
              <a:buClr>
                <a:srgbClr val="86B4CD"/>
              </a:buClr>
              <a:defRPr/>
            </a:lvl4pPr>
            <a:lvl5pPr>
              <a:buClr>
                <a:srgbClr val="86B4CD"/>
              </a:buCl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4235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8D1265E-A613-4A47-BA41-613F3B667508}"/>
              </a:ext>
            </a:extLst>
          </p:cNvPr>
          <p:cNvSpPr/>
          <p:nvPr userDrawn="1"/>
        </p:nvSpPr>
        <p:spPr>
          <a:xfrm>
            <a:off x="0" y="0"/>
            <a:ext cx="12192000" cy="21766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78AD6C-B53C-EE4D-898B-869AE47B0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122" y="136525"/>
            <a:ext cx="8166652" cy="1239519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7BEA30-3A1D-C54B-9BF9-C860889E96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1D4A7A-BFD8-1E42-BACA-29677C7611F2}" type="datetime1">
              <a:rPr lang="en-GB" smtClean="0"/>
              <a:t>02/05/2025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A55F47-24A3-9E41-816A-9F547278A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AF7EEB-396E-2444-8363-33AC05776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3523" y="6358048"/>
            <a:ext cx="2743200" cy="365125"/>
          </a:xfrm>
          <a:prstGeom prst="rect">
            <a:avLst/>
          </a:prstGeom>
        </p:spPr>
        <p:txBody>
          <a:bodyPr/>
          <a:lstStyle/>
          <a:p>
            <a:fld id="{23CBF632-A5F1-2646-A0C6-5A27CF9D2E8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2B17C1-3812-4F48-BD35-32A593C5B0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9371" y="367471"/>
            <a:ext cx="1992220" cy="795408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28DE9F1-54E5-9641-9DF5-6C1C5F86A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122" y="1825625"/>
            <a:ext cx="8166652" cy="4351338"/>
          </a:xfrm>
        </p:spPr>
        <p:txBody>
          <a:bodyPr/>
          <a:lstStyle>
            <a:lvl1pPr>
              <a:buClr>
                <a:srgbClr val="86B4CD"/>
              </a:buClr>
              <a:defRPr/>
            </a:lvl1pPr>
            <a:lvl2pPr>
              <a:buClr>
                <a:srgbClr val="86B4CD"/>
              </a:buClr>
              <a:defRPr/>
            </a:lvl2pPr>
            <a:lvl3pPr>
              <a:buClr>
                <a:srgbClr val="86B4CD"/>
              </a:buClr>
              <a:defRPr/>
            </a:lvl3pPr>
            <a:lvl4pPr>
              <a:buClr>
                <a:srgbClr val="86B4CD"/>
              </a:buClr>
              <a:defRPr/>
            </a:lvl4pPr>
            <a:lvl5pPr>
              <a:buClr>
                <a:srgbClr val="86B4CD"/>
              </a:buCl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2C7F0CFA-67DF-1B4C-B3DC-F03D4DE7EC1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53525" y="1450561"/>
            <a:ext cx="3038475" cy="1401969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AE624932-ECAF-484A-9B39-9058DB18D6D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153524" y="3024257"/>
            <a:ext cx="3038475" cy="1401969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AD940243-AF5A-CD4A-88FA-20B00062677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153523" y="4597953"/>
            <a:ext cx="3038475" cy="1401969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1550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Ful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1FF2F9F1-6D39-476C-A60F-FC10437D74E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200" y="1865313"/>
            <a:ext cx="2122488" cy="2381250"/>
          </a:xfrm>
          <a:custGeom>
            <a:avLst/>
            <a:gdLst>
              <a:gd name="connsiteX0" fmla="*/ 1185911 w 2122488"/>
              <a:gd name="connsiteY0" fmla="*/ 0 h 2381250"/>
              <a:gd name="connsiteX1" fmla="*/ 2122488 w 2122488"/>
              <a:gd name="connsiteY1" fmla="*/ 457771 h 2381250"/>
              <a:gd name="connsiteX2" fmla="*/ 1904582 w 2122488"/>
              <a:gd name="connsiteY2" fmla="*/ 1190625 h 2381250"/>
              <a:gd name="connsiteX3" fmla="*/ 2122488 w 2122488"/>
              <a:gd name="connsiteY3" fmla="*/ 1923479 h 2381250"/>
              <a:gd name="connsiteX4" fmla="*/ 1185911 w 2122488"/>
              <a:gd name="connsiteY4" fmla="*/ 2381250 h 2381250"/>
              <a:gd name="connsiteX5" fmla="*/ 0 w 2122488"/>
              <a:gd name="connsiteY5" fmla="*/ 1190625 h 2381250"/>
              <a:gd name="connsiteX6" fmla="*/ 1185911 w 2122488"/>
              <a:gd name="connsiteY6" fmla="*/ 0 h 238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22488" h="2381250">
                <a:moveTo>
                  <a:pt x="1185911" y="0"/>
                </a:moveTo>
                <a:cubicBezTo>
                  <a:pt x="1567247" y="0"/>
                  <a:pt x="1904582" y="180589"/>
                  <a:pt x="2122488" y="457771"/>
                </a:cubicBezTo>
                <a:cubicBezTo>
                  <a:pt x="1984202" y="667758"/>
                  <a:pt x="1904582" y="919742"/>
                  <a:pt x="1904582" y="1190625"/>
                </a:cubicBezTo>
                <a:cubicBezTo>
                  <a:pt x="1904582" y="1461508"/>
                  <a:pt x="1984202" y="1713492"/>
                  <a:pt x="2122488" y="1923479"/>
                </a:cubicBezTo>
                <a:cubicBezTo>
                  <a:pt x="1904582" y="2202761"/>
                  <a:pt x="1567247" y="2381250"/>
                  <a:pt x="1185911" y="2381250"/>
                </a:cubicBezTo>
                <a:cubicBezTo>
                  <a:pt x="530098" y="2381250"/>
                  <a:pt x="0" y="1847884"/>
                  <a:pt x="0" y="1190625"/>
                </a:cubicBezTo>
                <a:cubicBezTo>
                  <a:pt x="0" y="533367"/>
                  <a:pt x="530098" y="0"/>
                  <a:pt x="118591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F88DD5B1-BCAF-4E4F-B22C-A603FD4D123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873375" y="1865313"/>
            <a:ext cx="2116138" cy="2381250"/>
          </a:xfrm>
          <a:custGeom>
            <a:avLst/>
            <a:gdLst>
              <a:gd name="connsiteX0" fmla="*/ 1187971 w 2116138"/>
              <a:gd name="connsiteY0" fmla="*/ 0 h 2381250"/>
              <a:gd name="connsiteX1" fmla="*/ 2116138 w 2116138"/>
              <a:gd name="connsiteY1" fmla="*/ 449372 h 2381250"/>
              <a:gd name="connsiteX2" fmla="*/ 1891953 w 2116138"/>
              <a:gd name="connsiteY2" fmla="*/ 1190625 h 2381250"/>
              <a:gd name="connsiteX3" fmla="*/ 2116138 w 2116138"/>
              <a:gd name="connsiteY3" fmla="*/ 1931878 h 2381250"/>
              <a:gd name="connsiteX4" fmla="*/ 1187971 w 2116138"/>
              <a:gd name="connsiteY4" fmla="*/ 2381250 h 2381250"/>
              <a:gd name="connsiteX5" fmla="*/ 0 w 2116138"/>
              <a:gd name="connsiteY5" fmla="*/ 1190625 h 2381250"/>
              <a:gd name="connsiteX6" fmla="*/ 1187971 w 2116138"/>
              <a:gd name="connsiteY6" fmla="*/ 0 h 238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16138" h="2381250">
                <a:moveTo>
                  <a:pt x="1187971" y="0"/>
                </a:moveTo>
                <a:cubicBezTo>
                  <a:pt x="1563009" y="0"/>
                  <a:pt x="1898239" y="176389"/>
                  <a:pt x="2116138" y="449372"/>
                </a:cubicBezTo>
                <a:cubicBezTo>
                  <a:pt x="1973666" y="661458"/>
                  <a:pt x="1891953" y="915542"/>
                  <a:pt x="1891953" y="1190625"/>
                </a:cubicBezTo>
                <a:cubicBezTo>
                  <a:pt x="1891953" y="1465708"/>
                  <a:pt x="1973666" y="1719792"/>
                  <a:pt x="2116138" y="1931878"/>
                </a:cubicBezTo>
                <a:cubicBezTo>
                  <a:pt x="1898239" y="2204861"/>
                  <a:pt x="1563009" y="2381250"/>
                  <a:pt x="1187971" y="2381250"/>
                </a:cubicBezTo>
                <a:cubicBezTo>
                  <a:pt x="532177" y="2381250"/>
                  <a:pt x="0" y="1847884"/>
                  <a:pt x="0" y="1190625"/>
                </a:cubicBezTo>
                <a:cubicBezTo>
                  <a:pt x="0" y="533367"/>
                  <a:pt x="532177" y="0"/>
                  <a:pt x="118797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02889CC0-78E1-49CE-8F06-08D5061E4EA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906963" y="1865313"/>
            <a:ext cx="2376488" cy="2381250"/>
          </a:xfrm>
          <a:custGeom>
            <a:avLst/>
            <a:gdLst>
              <a:gd name="connsiteX0" fmla="*/ 1188244 w 2376488"/>
              <a:gd name="connsiteY0" fmla="*/ 0 h 2381250"/>
              <a:gd name="connsiteX1" fmla="*/ 2376488 w 2376488"/>
              <a:gd name="connsiteY1" fmla="*/ 1190625 h 2381250"/>
              <a:gd name="connsiteX2" fmla="*/ 1188244 w 2376488"/>
              <a:gd name="connsiteY2" fmla="*/ 2381250 h 2381250"/>
              <a:gd name="connsiteX3" fmla="*/ 0 w 2376488"/>
              <a:gd name="connsiteY3" fmla="*/ 1190625 h 2381250"/>
              <a:gd name="connsiteX4" fmla="*/ 1188244 w 2376488"/>
              <a:gd name="connsiteY4" fmla="*/ 0 h 238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6488" h="2381250">
                <a:moveTo>
                  <a:pt x="1188244" y="0"/>
                </a:moveTo>
                <a:cubicBezTo>
                  <a:pt x="1844493" y="0"/>
                  <a:pt x="2376488" y="533061"/>
                  <a:pt x="2376488" y="1190625"/>
                </a:cubicBezTo>
                <a:cubicBezTo>
                  <a:pt x="2376488" y="1848189"/>
                  <a:pt x="1844493" y="2381250"/>
                  <a:pt x="1188244" y="2381250"/>
                </a:cubicBezTo>
                <a:cubicBezTo>
                  <a:pt x="531995" y="2381250"/>
                  <a:pt x="0" y="1848189"/>
                  <a:pt x="0" y="1190625"/>
                </a:cubicBezTo>
                <a:cubicBezTo>
                  <a:pt x="0" y="533061"/>
                  <a:pt x="531995" y="0"/>
                  <a:pt x="118824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89675E0C-9654-4F37-AA8F-FCEBA5645F5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00900" y="1865313"/>
            <a:ext cx="2116138" cy="2381250"/>
          </a:xfrm>
          <a:custGeom>
            <a:avLst/>
            <a:gdLst>
              <a:gd name="connsiteX0" fmla="*/ 928168 w 2116138"/>
              <a:gd name="connsiteY0" fmla="*/ 0 h 2381250"/>
              <a:gd name="connsiteX1" fmla="*/ 2116138 w 2116138"/>
              <a:gd name="connsiteY1" fmla="*/ 1190625 h 2381250"/>
              <a:gd name="connsiteX2" fmla="*/ 928168 w 2116138"/>
              <a:gd name="connsiteY2" fmla="*/ 2381250 h 2381250"/>
              <a:gd name="connsiteX3" fmla="*/ 0 w 2116138"/>
              <a:gd name="connsiteY3" fmla="*/ 1931878 h 2381250"/>
              <a:gd name="connsiteX4" fmla="*/ 224185 w 2116138"/>
              <a:gd name="connsiteY4" fmla="*/ 1190625 h 2381250"/>
              <a:gd name="connsiteX5" fmla="*/ 0 w 2116138"/>
              <a:gd name="connsiteY5" fmla="*/ 449372 h 2381250"/>
              <a:gd name="connsiteX6" fmla="*/ 928168 w 2116138"/>
              <a:gd name="connsiteY6" fmla="*/ 0 h 238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16138" h="2381250">
                <a:moveTo>
                  <a:pt x="928168" y="0"/>
                </a:moveTo>
                <a:cubicBezTo>
                  <a:pt x="1583961" y="0"/>
                  <a:pt x="2116138" y="533367"/>
                  <a:pt x="2116138" y="1190625"/>
                </a:cubicBezTo>
                <a:cubicBezTo>
                  <a:pt x="2116138" y="1847884"/>
                  <a:pt x="1583961" y="2381250"/>
                  <a:pt x="928168" y="2381250"/>
                </a:cubicBezTo>
                <a:cubicBezTo>
                  <a:pt x="551034" y="2381250"/>
                  <a:pt x="215804" y="2204861"/>
                  <a:pt x="0" y="1931878"/>
                </a:cubicBezTo>
                <a:cubicBezTo>
                  <a:pt x="140378" y="1719792"/>
                  <a:pt x="224185" y="1465708"/>
                  <a:pt x="224185" y="1190625"/>
                </a:cubicBezTo>
                <a:cubicBezTo>
                  <a:pt x="224185" y="915542"/>
                  <a:pt x="140378" y="661458"/>
                  <a:pt x="0" y="449372"/>
                </a:cubicBezTo>
                <a:cubicBezTo>
                  <a:pt x="215804" y="176389"/>
                  <a:pt x="551034" y="0"/>
                  <a:pt x="92816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36D7C622-ED07-4445-BDB5-ACA782820E6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226551" y="1865313"/>
            <a:ext cx="2125663" cy="2381250"/>
          </a:xfrm>
          <a:custGeom>
            <a:avLst/>
            <a:gdLst>
              <a:gd name="connsiteX0" fmla="*/ 937053 w 2125663"/>
              <a:gd name="connsiteY0" fmla="*/ 0 h 2381250"/>
              <a:gd name="connsiteX1" fmla="*/ 2125663 w 2125663"/>
              <a:gd name="connsiteY1" fmla="*/ 1190625 h 2381250"/>
              <a:gd name="connsiteX2" fmla="*/ 937053 w 2125663"/>
              <a:gd name="connsiteY2" fmla="*/ 2381250 h 2381250"/>
              <a:gd name="connsiteX3" fmla="*/ 0 w 2125663"/>
              <a:gd name="connsiteY3" fmla="*/ 1923479 h 2381250"/>
              <a:gd name="connsiteX4" fmla="*/ 220113 w 2125663"/>
              <a:gd name="connsiteY4" fmla="*/ 1190625 h 2381250"/>
              <a:gd name="connsiteX5" fmla="*/ 0 w 2125663"/>
              <a:gd name="connsiteY5" fmla="*/ 457771 h 2381250"/>
              <a:gd name="connsiteX6" fmla="*/ 937053 w 2125663"/>
              <a:gd name="connsiteY6" fmla="*/ 0 h 238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25663" h="2381250">
                <a:moveTo>
                  <a:pt x="937053" y="0"/>
                </a:moveTo>
                <a:cubicBezTo>
                  <a:pt x="1593199" y="0"/>
                  <a:pt x="2125663" y="533367"/>
                  <a:pt x="2125663" y="1190625"/>
                </a:cubicBezTo>
                <a:cubicBezTo>
                  <a:pt x="2125663" y="1847884"/>
                  <a:pt x="1593199" y="2381250"/>
                  <a:pt x="937053" y="2381250"/>
                </a:cubicBezTo>
                <a:cubicBezTo>
                  <a:pt x="557620" y="2381250"/>
                  <a:pt x="218017" y="2202761"/>
                  <a:pt x="0" y="1923479"/>
                </a:cubicBezTo>
                <a:cubicBezTo>
                  <a:pt x="138357" y="1713492"/>
                  <a:pt x="220113" y="1461508"/>
                  <a:pt x="220113" y="1190625"/>
                </a:cubicBezTo>
                <a:cubicBezTo>
                  <a:pt x="220113" y="919742"/>
                  <a:pt x="138357" y="667758"/>
                  <a:pt x="0" y="457771"/>
                </a:cubicBezTo>
                <a:cubicBezTo>
                  <a:pt x="218017" y="180589"/>
                  <a:pt x="557620" y="0"/>
                  <a:pt x="93705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252BC1F-DA6E-4ECF-8D1D-4214315718D3}"/>
              </a:ext>
            </a:extLst>
          </p:cNvPr>
          <p:cNvSpPr/>
          <p:nvPr userDrawn="1"/>
        </p:nvSpPr>
        <p:spPr>
          <a:xfrm>
            <a:off x="11578522" y="6376988"/>
            <a:ext cx="328612" cy="32861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DC8FF280-D7BB-4FD1-A17E-B83E8DAD36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7975" y="6414025"/>
            <a:ext cx="369706" cy="291576"/>
          </a:xfrm>
          <a:prstGeom prst="rect">
            <a:avLst/>
          </a:prstGeom>
        </p:spPr>
        <p:txBody>
          <a:bodyPr/>
          <a:lstStyle>
            <a:lvl1pPr algn="ctr">
              <a:defRPr sz="1000" b="1">
                <a:solidFill>
                  <a:schemeClr val="bg1"/>
                </a:solidFill>
                <a:latin typeface="+mn-lt"/>
              </a:defRPr>
            </a:lvl1pPr>
          </a:lstStyle>
          <a:p>
            <a:fld id="{DF774B5E-3D86-D744-9739-9A55B86C5C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2BD813-153C-495E-8435-A1185A021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91796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DE66F8-899A-4D44-AB7B-C377FA7D6F26}" type="datetimeFigureOut">
              <a:rPr lang="en-GB" smtClean="0"/>
              <a:t>02/05/2025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2E02E-D717-4392-B90A-1A1AC13B2799}" type="slidenum">
              <a:rPr lang="en-GB" smtClean="0"/>
              <a:t>‹#›</a:t>
            </a:fld>
            <a:endParaRPr lang="en-GB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239351" y="1556792"/>
            <a:ext cx="11713468" cy="4680496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80277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3841A-D95B-8247-8570-D933CADDA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D8FAC1-79E5-8F4C-B66E-DA2154B2F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D48E0-E670-E145-9C20-DA0D8603745F}" type="datetime1">
              <a:rPr lang="en-GB" smtClean="0"/>
              <a:t>02/05/2025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7CFEC9-AC9D-2A43-9A1E-5DDB4F4C1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DC9B217B-93D6-D845-9D3A-236F61137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5828" y="6356349"/>
            <a:ext cx="2743200" cy="365125"/>
          </a:xfrm>
          <a:prstGeom prst="rect">
            <a:avLst/>
          </a:prstGeom>
        </p:spPr>
        <p:txBody>
          <a:bodyPr/>
          <a:lstStyle/>
          <a:p>
            <a:fld id="{23CBF632-A5F1-2646-A0C6-5A27CF9D2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483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7F790D-D743-DD43-9A91-B9248724BF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86B4CD"/>
              </a:buClr>
              <a:defRPr/>
            </a:lvl1pPr>
            <a:lvl2pPr>
              <a:buClr>
                <a:srgbClr val="86B4CD"/>
              </a:buClr>
              <a:defRPr/>
            </a:lvl2pPr>
            <a:lvl3pPr>
              <a:buClr>
                <a:srgbClr val="86B4CD"/>
              </a:buClr>
              <a:defRPr/>
            </a:lvl3pPr>
            <a:lvl4pPr>
              <a:buClr>
                <a:srgbClr val="86B4CD"/>
              </a:buClr>
              <a:defRPr/>
            </a:lvl4pPr>
            <a:lvl5pPr>
              <a:buClr>
                <a:srgbClr val="86B4CD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474A48-EB17-B346-8FA2-C3B3C9383D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7D456C-7689-D84E-B23F-CB60A36250B1}" type="datetime1">
              <a:rPr lang="en-GB" smtClean="0"/>
              <a:t>02/05/2025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8E446C-A11A-CD4F-BF11-50F5E25F5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E35C83-A7CB-DC41-8A3D-9A00FA35B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4122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23CBF632-A5F1-2646-A0C6-5A27CF9D2E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E2C4A18-1D74-D8BC-A8C1-99EFDD5DB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122" y="404325"/>
            <a:ext cx="8166652" cy="9599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413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7C073-D355-5946-A9F6-0D586B844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7F790D-D743-DD43-9A91-B9248724BF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122" y="1825625"/>
            <a:ext cx="8166652" cy="4351338"/>
          </a:xfrm>
        </p:spPr>
        <p:txBody>
          <a:bodyPr/>
          <a:lstStyle>
            <a:lvl1pPr>
              <a:buClr>
                <a:srgbClr val="86B4CD"/>
              </a:buClr>
              <a:defRPr/>
            </a:lvl1pPr>
            <a:lvl2pPr>
              <a:buClr>
                <a:srgbClr val="86B4CD"/>
              </a:buClr>
              <a:defRPr/>
            </a:lvl2pPr>
            <a:lvl3pPr>
              <a:buClr>
                <a:srgbClr val="86B4CD"/>
              </a:buClr>
              <a:defRPr/>
            </a:lvl3pPr>
            <a:lvl4pPr>
              <a:buClr>
                <a:srgbClr val="86B4CD"/>
              </a:buClr>
              <a:defRPr/>
            </a:lvl4pPr>
            <a:lvl5pPr>
              <a:buClr>
                <a:srgbClr val="86B4CD"/>
              </a:buCl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474A48-EB17-B346-8FA2-C3B3C9383D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D622E5-2BEF-224E-8049-1307A3E8FC12}" type="datetime1">
              <a:rPr lang="en-GB" smtClean="0"/>
              <a:t>02/05/2025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8E446C-A11A-CD4F-BF11-50F5E25F5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D71A19A-6D09-CC4B-BB74-AA20C406912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53525" y="1450561"/>
            <a:ext cx="3038475" cy="1401969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AE748997-1EC9-4D44-8516-C25D1A17B50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153524" y="3024257"/>
            <a:ext cx="3038475" cy="1401969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5CA8D1A2-C870-B842-8FE1-A00DAF9D67F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153523" y="4597953"/>
            <a:ext cx="3038475" cy="1401969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6DF68261-E313-A149-9190-8DC98A9B3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4122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CBF632-A5F1-2646-A0C6-5A27CF9D2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195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EC09D2E-6746-04C6-6C80-D97A10EEB9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53400" y="5329498"/>
            <a:ext cx="3801953" cy="879064"/>
          </a:xfrm>
          <a:prstGeom prst="rect">
            <a:avLst/>
          </a:prstGeom>
        </p:spPr>
      </p:pic>
      <p:sp>
        <p:nvSpPr>
          <p:cNvPr id="8" name="Rectangle 6">
            <a:extLst>
              <a:ext uri="{FF2B5EF4-FFF2-40B4-BE49-F238E27FC236}">
                <a16:creationId xmlns:a16="http://schemas.microsoft.com/office/drawing/2014/main" id="{B19C936B-0924-C044-D1FE-5EE01C55529E}"/>
              </a:ext>
            </a:extLst>
          </p:cNvPr>
          <p:cNvSpPr/>
          <p:nvPr userDrawn="1"/>
        </p:nvSpPr>
        <p:spPr>
          <a:xfrm>
            <a:off x="0" y="-9938"/>
            <a:ext cx="12192000" cy="4562246"/>
          </a:xfrm>
          <a:custGeom>
            <a:avLst/>
            <a:gdLst>
              <a:gd name="connsiteX0" fmla="*/ 0 w 12192000"/>
              <a:gd name="connsiteY0" fmla="*/ 0 h 4562605"/>
              <a:gd name="connsiteX1" fmla="*/ 12192000 w 12192000"/>
              <a:gd name="connsiteY1" fmla="*/ 0 h 4562605"/>
              <a:gd name="connsiteX2" fmla="*/ 12192000 w 12192000"/>
              <a:gd name="connsiteY2" fmla="*/ 4562605 h 4562605"/>
              <a:gd name="connsiteX3" fmla="*/ 0 w 12192000"/>
              <a:gd name="connsiteY3" fmla="*/ 4562605 h 4562605"/>
              <a:gd name="connsiteX4" fmla="*/ 0 w 12192000"/>
              <a:gd name="connsiteY4" fmla="*/ 0 h 4562605"/>
              <a:gd name="connsiteX0" fmla="*/ 0 w 12192000"/>
              <a:gd name="connsiteY0" fmla="*/ 0 h 4562605"/>
              <a:gd name="connsiteX1" fmla="*/ 12192000 w 12192000"/>
              <a:gd name="connsiteY1" fmla="*/ 0 h 4562605"/>
              <a:gd name="connsiteX2" fmla="*/ 12192000 w 12192000"/>
              <a:gd name="connsiteY2" fmla="*/ 4562605 h 4562605"/>
              <a:gd name="connsiteX3" fmla="*/ 9727 w 12192000"/>
              <a:gd name="connsiteY3" fmla="*/ 2276605 h 4562605"/>
              <a:gd name="connsiteX4" fmla="*/ 0 w 12192000"/>
              <a:gd name="connsiteY4" fmla="*/ 0 h 4562605"/>
              <a:gd name="connsiteX0" fmla="*/ 935 w 12192935"/>
              <a:gd name="connsiteY0" fmla="*/ 0 h 4562605"/>
              <a:gd name="connsiteX1" fmla="*/ 12192935 w 12192935"/>
              <a:gd name="connsiteY1" fmla="*/ 0 h 4562605"/>
              <a:gd name="connsiteX2" fmla="*/ 12192935 w 12192935"/>
              <a:gd name="connsiteY2" fmla="*/ 4562605 h 4562605"/>
              <a:gd name="connsiteX3" fmla="*/ 935 w 12192935"/>
              <a:gd name="connsiteY3" fmla="*/ 1498393 h 4562605"/>
              <a:gd name="connsiteX4" fmla="*/ 935 w 12192935"/>
              <a:gd name="connsiteY4" fmla="*/ 0 h 4562605"/>
              <a:gd name="connsiteX0" fmla="*/ 0 w 12192000"/>
              <a:gd name="connsiteY0" fmla="*/ 0 h 4562605"/>
              <a:gd name="connsiteX1" fmla="*/ 12192000 w 12192000"/>
              <a:gd name="connsiteY1" fmla="*/ 0 h 4562605"/>
              <a:gd name="connsiteX2" fmla="*/ 12192000 w 12192000"/>
              <a:gd name="connsiteY2" fmla="*/ 4562605 h 4562605"/>
              <a:gd name="connsiteX3" fmla="*/ 9727 w 12192000"/>
              <a:gd name="connsiteY3" fmla="*/ 1848589 h 4562605"/>
              <a:gd name="connsiteX4" fmla="*/ 0 w 12192000"/>
              <a:gd name="connsiteY4" fmla="*/ 0 h 4562605"/>
              <a:gd name="connsiteX0" fmla="*/ 0 w 12192000"/>
              <a:gd name="connsiteY0" fmla="*/ 0 h 4290230"/>
              <a:gd name="connsiteX1" fmla="*/ 12192000 w 12192000"/>
              <a:gd name="connsiteY1" fmla="*/ 0 h 4290230"/>
              <a:gd name="connsiteX2" fmla="*/ 12162817 w 12192000"/>
              <a:gd name="connsiteY2" fmla="*/ 4290230 h 4290230"/>
              <a:gd name="connsiteX3" fmla="*/ 9727 w 12192000"/>
              <a:gd name="connsiteY3" fmla="*/ 1848589 h 4290230"/>
              <a:gd name="connsiteX4" fmla="*/ 0 w 12192000"/>
              <a:gd name="connsiteY4" fmla="*/ 0 h 4290230"/>
              <a:gd name="connsiteX0" fmla="*/ 0 w 12192000"/>
              <a:gd name="connsiteY0" fmla="*/ 0 h 4406962"/>
              <a:gd name="connsiteX1" fmla="*/ 12192000 w 12192000"/>
              <a:gd name="connsiteY1" fmla="*/ 0 h 4406962"/>
              <a:gd name="connsiteX2" fmla="*/ 12182272 w 12192000"/>
              <a:gd name="connsiteY2" fmla="*/ 4406962 h 4406962"/>
              <a:gd name="connsiteX3" fmla="*/ 9727 w 12192000"/>
              <a:gd name="connsiteY3" fmla="*/ 1848589 h 4406962"/>
              <a:gd name="connsiteX4" fmla="*/ 0 w 12192000"/>
              <a:gd name="connsiteY4" fmla="*/ 0 h 4406962"/>
              <a:gd name="connsiteX0" fmla="*/ 0 w 12192000"/>
              <a:gd name="connsiteY0" fmla="*/ 0 h 4501877"/>
              <a:gd name="connsiteX1" fmla="*/ 12192000 w 12192000"/>
              <a:gd name="connsiteY1" fmla="*/ 0 h 4501877"/>
              <a:gd name="connsiteX2" fmla="*/ 12182272 w 12192000"/>
              <a:gd name="connsiteY2" fmla="*/ 4406962 h 4501877"/>
              <a:gd name="connsiteX3" fmla="*/ 9727 w 12192000"/>
              <a:gd name="connsiteY3" fmla="*/ 1848589 h 4501877"/>
              <a:gd name="connsiteX4" fmla="*/ 0 w 12192000"/>
              <a:gd name="connsiteY4" fmla="*/ 0 h 4501877"/>
              <a:gd name="connsiteX0" fmla="*/ 0 w 12192000"/>
              <a:gd name="connsiteY0" fmla="*/ 0 h 4562246"/>
              <a:gd name="connsiteX1" fmla="*/ 12192000 w 12192000"/>
              <a:gd name="connsiteY1" fmla="*/ 0 h 4562246"/>
              <a:gd name="connsiteX2" fmla="*/ 12182272 w 12192000"/>
              <a:gd name="connsiteY2" fmla="*/ 4406962 h 4562246"/>
              <a:gd name="connsiteX3" fmla="*/ 9727 w 12192000"/>
              <a:gd name="connsiteY3" fmla="*/ 1848589 h 4562246"/>
              <a:gd name="connsiteX4" fmla="*/ 0 w 12192000"/>
              <a:gd name="connsiteY4" fmla="*/ 0 h 4562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4562246">
                <a:moveTo>
                  <a:pt x="0" y="0"/>
                </a:moveTo>
                <a:lnTo>
                  <a:pt x="12192000" y="0"/>
                </a:lnTo>
                <a:cubicBezTo>
                  <a:pt x="12188757" y="1468987"/>
                  <a:pt x="12185515" y="2937975"/>
                  <a:pt x="12182272" y="4406962"/>
                </a:cubicBezTo>
                <a:cubicBezTo>
                  <a:pt x="7687012" y="4993865"/>
                  <a:pt x="3580859" y="3868699"/>
                  <a:pt x="9727" y="1848589"/>
                </a:cubicBezTo>
                <a:cubicBezTo>
                  <a:pt x="6485" y="1089721"/>
                  <a:pt x="3242" y="758868"/>
                  <a:pt x="0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26A7E5D6-19B2-689A-A0F8-6F582D295C27}"/>
              </a:ext>
            </a:extLst>
          </p:cNvPr>
          <p:cNvSpPr/>
          <p:nvPr userDrawn="1"/>
        </p:nvSpPr>
        <p:spPr>
          <a:xfrm>
            <a:off x="130909" y="136187"/>
            <a:ext cx="5913503" cy="6595016"/>
          </a:xfrm>
          <a:custGeom>
            <a:avLst/>
            <a:gdLst>
              <a:gd name="connsiteX0" fmla="*/ 0 w 5796771"/>
              <a:gd name="connsiteY0" fmla="*/ 0 h 6584950"/>
              <a:gd name="connsiteX1" fmla="*/ 5796771 w 5796771"/>
              <a:gd name="connsiteY1" fmla="*/ 0 h 6584950"/>
              <a:gd name="connsiteX2" fmla="*/ 5796771 w 5796771"/>
              <a:gd name="connsiteY2" fmla="*/ 6584950 h 6584950"/>
              <a:gd name="connsiteX3" fmla="*/ 0 w 5796771"/>
              <a:gd name="connsiteY3" fmla="*/ 6584950 h 6584950"/>
              <a:gd name="connsiteX4" fmla="*/ 0 w 5796771"/>
              <a:gd name="connsiteY4" fmla="*/ 0 h 6584950"/>
              <a:gd name="connsiteX0" fmla="*/ 0 w 5913503"/>
              <a:gd name="connsiteY0" fmla="*/ 0 h 6584950"/>
              <a:gd name="connsiteX1" fmla="*/ 5913503 w 5913503"/>
              <a:gd name="connsiteY1" fmla="*/ 2500008 h 6584950"/>
              <a:gd name="connsiteX2" fmla="*/ 5796771 w 5913503"/>
              <a:gd name="connsiteY2" fmla="*/ 6584950 h 6584950"/>
              <a:gd name="connsiteX3" fmla="*/ 0 w 5913503"/>
              <a:gd name="connsiteY3" fmla="*/ 6584950 h 6584950"/>
              <a:gd name="connsiteX4" fmla="*/ 0 w 5913503"/>
              <a:gd name="connsiteY4" fmla="*/ 0 h 6584950"/>
              <a:gd name="connsiteX0" fmla="*/ 0 w 5913503"/>
              <a:gd name="connsiteY0" fmla="*/ 0 h 6584950"/>
              <a:gd name="connsiteX1" fmla="*/ 1688163 w 5913503"/>
              <a:gd name="connsiteY1" fmla="*/ 719509 h 6584950"/>
              <a:gd name="connsiteX2" fmla="*/ 5913503 w 5913503"/>
              <a:gd name="connsiteY2" fmla="*/ 2500008 h 6584950"/>
              <a:gd name="connsiteX3" fmla="*/ 5796771 w 5913503"/>
              <a:gd name="connsiteY3" fmla="*/ 6584950 h 6584950"/>
              <a:gd name="connsiteX4" fmla="*/ 0 w 5913503"/>
              <a:gd name="connsiteY4" fmla="*/ 6584950 h 6584950"/>
              <a:gd name="connsiteX5" fmla="*/ 0 w 5913503"/>
              <a:gd name="connsiteY5" fmla="*/ 0 h 6584950"/>
              <a:gd name="connsiteX0" fmla="*/ 0 w 5913503"/>
              <a:gd name="connsiteY0" fmla="*/ 338 h 6585288"/>
              <a:gd name="connsiteX1" fmla="*/ 1532521 w 5913503"/>
              <a:gd name="connsiteY1" fmla="*/ 0 h 6585288"/>
              <a:gd name="connsiteX2" fmla="*/ 5913503 w 5913503"/>
              <a:gd name="connsiteY2" fmla="*/ 2500346 h 6585288"/>
              <a:gd name="connsiteX3" fmla="*/ 5796771 w 5913503"/>
              <a:gd name="connsiteY3" fmla="*/ 6585288 h 6585288"/>
              <a:gd name="connsiteX4" fmla="*/ 0 w 5913503"/>
              <a:gd name="connsiteY4" fmla="*/ 6585288 h 6585288"/>
              <a:gd name="connsiteX5" fmla="*/ 0 w 5913503"/>
              <a:gd name="connsiteY5" fmla="*/ 338 h 6585288"/>
              <a:gd name="connsiteX0" fmla="*/ 0 w 5913503"/>
              <a:gd name="connsiteY0" fmla="*/ 338 h 6595016"/>
              <a:gd name="connsiteX1" fmla="*/ 1532521 w 5913503"/>
              <a:gd name="connsiteY1" fmla="*/ 0 h 6595016"/>
              <a:gd name="connsiteX2" fmla="*/ 5913503 w 5913503"/>
              <a:gd name="connsiteY2" fmla="*/ 2500346 h 6595016"/>
              <a:gd name="connsiteX3" fmla="*/ 4717001 w 5913503"/>
              <a:gd name="connsiteY3" fmla="*/ 6595016 h 6595016"/>
              <a:gd name="connsiteX4" fmla="*/ 0 w 5913503"/>
              <a:gd name="connsiteY4" fmla="*/ 6585288 h 6595016"/>
              <a:gd name="connsiteX5" fmla="*/ 0 w 5913503"/>
              <a:gd name="connsiteY5" fmla="*/ 338 h 6595016"/>
              <a:gd name="connsiteX0" fmla="*/ 0 w 5913503"/>
              <a:gd name="connsiteY0" fmla="*/ 338 h 6595016"/>
              <a:gd name="connsiteX1" fmla="*/ 1532521 w 5913503"/>
              <a:gd name="connsiteY1" fmla="*/ 0 h 6595016"/>
              <a:gd name="connsiteX2" fmla="*/ 5913503 w 5913503"/>
              <a:gd name="connsiteY2" fmla="*/ 2500346 h 6595016"/>
              <a:gd name="connsiteX3" fmla="*/ 4814277 w 5913503"/>
              <a:gd name="connsiteY3" fmla="*/ 6595016 h 6595016"/>
              <a:gd name="connsiteX4" fmla="*/ 0 w 5913503"/>
              <a:gd name="connsiteY4" fmla="*/ 6585288 h 6595016"/>
              <a:gd name="connsiteX5" fmla="*/ 0 w 5913503"/>
              <a:gd name="connsiteY5" fmla="*/ 338 h 6595016"/>
              <a:gd name="connsiteX0" fmla="*/ 0 w 5057469"/>
              <a:gd name="connsiteY0" fmla="*/ 338 h 6595016"/>
              <a:gd name="connsiteX1" fmla="*/ 1532521 w 5057469"/>
              <a:gd name="connsiteY1" fmla="*/ 0 h 6595016"/>
              <a:gd name="connsiteX2" fmla="*/ 5057469 w 5057469"/>
              <a:gd name="connsiteY2" fmla="*/ 2480891 h 6595016"/>
              <a:gd name="connsiteX3" fmla="*/ 4814277 w 5057469"/>
              <a:gd name="connsiteY3" fmla="*/ 6595016 h 6595016"/>
              <a:gd name="connsiteX4" fmla="*/ 0 w 5057469"/>
              <a:gd name="connsiteY4" fmla="*/ 6585288 h 6595016"/>
              <a:gd name="connsiteX5" fmla="*/ 0 w 5057469"/>
              <a:gd name="connsiteY5" fmla="*/ 338 h 6595016"/>
              <a:gd name="connsiteX0" fmla="*/ 0 w 5913503"/>
              <a:gd name="connsiteY0" fmla="*/ 338 h 6595016"/>
              <a:gd name="connsiteX1" fmla="*/ 1532521 w 5913503"/>
              <a:gd name="connsiteY1" fmla="*/ 0 h 6595016"/>
              <a:gd name="connsiteX2" fmla="*/ 5913503 w 5913503"/>
              <a:gd name="connsiteY2" fmla="*/ 2529530 h 6595016"/>
              <a:gd name="connsiteX3" fmla="*/ 4814277 w 5913503"/>
              <a:gd name="connsiteY3" fmla="*/ 6595016 h 6595016"/>
              <a:gd name="connsiteX4" fmla="*/ 0 w 5913503"/>
              <a:gd name="connsiteY4" fmla="*/ 6585288 h 6595016"/>
              <a:gd name="connsiteX5" fmla="*/ 0 w 5913503"/>
              <a:gd name="connsiteY5" fmla="*/ 338 h 6595016"/>
              <a:gd name="connsiteX0" fmla="*/ 0 w 5913503"/>
              <a:gd name="connsiteY0" fmla="*/ 338 h 6595016"/>
              <a:gd name="connsiteX1" fmla="*/ 1532521 w 5913503"/>
              <a:gd name="connsiteY1" fmla="*/ 0 h 6595016"/>
              <a:gd name="connsiteX2" fmla="*/ 5913503 w 5913503"/>
              <a:gd name="connsiteY2" fmla="*/ 2529530 h 6595016"/>
              <a:gd name="connsiteX3" fmla="*/ 4814277 w 5913503"/>
              <a:gd name="connsiteY3" fmla="*/ 6595016 h 6595016"/>
              <a:gd name="connsiteX4" fmla="*/ 0 w 5913503"/>
              <a:gd name="connsiteY4" fmla="*/ 6585288 h 6595016"/>
              <a:gd name="connsiteX5" fmla="*/ 0 w 5913503"/>
              <a:gd name="connsiteY5" fmla="*/ 338 h 6595016"/>
              <a:gd name="connsiteX0" fmla="*/ 0 w 5913503"/>
              <a:gd name="connsiteY0" fmla="*/ 338 h 6595016"/>
              <a:gd name="connsiteX1" fmla="*/ 1532521 w 5913503"/>
              <a:gd name="connsiteY1" fmla="*/ 0 h 6595016"/>
              <a:gd name="connsiteX2" fmla="*/ 5913503 w 5913503"/>
              <a:gd name="connsiteY2" fmla="*/ 2529530 h 6595016"/>
              <a:gd name="connsiteX3" fmla="*/ 4814277 w 5913503"/>
              <a:gd name="connsiteY3" fmla="*/ 6595016 h 6595016"/>
              <a:gd name="connsiteX4" fmla="*/ 0 w 5913503"/>
              <a:gd name="connsiteY4" fmla="*/ 6585288 h 6595016"/>
              <a:gd name="connsiteX5" fmla="*/ 0 w 5913503"/>
              <a:gd name="connsiteY5" fmla="*/ 338 h 6595016"/>
              <a:gd name="connsiteX0" fmla="*/ 0 w 5913503"/>
              <a:gd name="connsiteY0" fmla="*/ 338 h 6595016"/>
              <a:gd name="connsiteX1" fmla="*/ 1532521 w 5913503"/>
              <a:gd name="connsiteY1" fmla="*/ 0 h 6595016"/>
              <a:gd name="connsiteX2" fmla="*/ 5913503 w 5913503"/>
              <a:gd name="connsiteY2" fmla="*/ 2529530 h 6595016"/>
              <a:gd name="connsiteX3" fmla="*/ 4814277 w 5913503"/>
              <a:gd name="connsiteY3" fmla="*/ 6595016 h 6595016"/>
              <a:gd name="connsiteX4" fmla="*/ 0 w 5913503"/>
              <a:gd name="connsiteY4" fmla="*/ 6585288 h 6595016"/>
              <a:gd name="connsiteX5" fmla="*/ 0 w 5913503"/>
              <a:gd name="connsiteY5" fmla="*/ 338 h 6595016"/>
              <a:gd name="connsiteX0" fmla="*/ 0 w 5913503"/>
              <a:gd name="connsiteY0" fmla="*/ 338 h 6595016"/>
              <a:gd name="connsiteX1" fmla="*/ 1532521 w 5913503"/>
              <a:gd name="connsiteY1" fmla="*/ 0 h 6595016"/>
              <a:gd name="connsiteX2" fmla="*/ 5913503 w 5913503"/>
              <a:gd name="connsiteY2" fmla="*/ 2529530 h 6595016"/>
              <a:gd name="connsiteX3" fmla="*/ 4814277 w 5913503"/>
              <a:gd name="connsiteY3" fmla="*/ 6595016 h 6595016"/>
              <a:gd name="connsiteX4" fmla="*/ 0 w 5913503"/>
              <a:gd name="connsiteY4" fmla="*/ 6585288 h 6595016"/>
              <a:gd name="connsiteX5" fmla="*/ 0 w 5913503"/>
              <a:gd name="connsiteY5" fmla="*/ 338 h 6595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13503" h="6595016">
                <a:moveTo>
                  <a:pt x="0" y="338"/>
                </a:moveTo>
                <a:lnTo>
                  <a:pt x="1532521" y="0"/>
                </a:lnTo>
                <a:lnTo>
                  <a:pt x="5913503" y="2529530"/>
                </a:lnTo>
                <a:cubicBezTo>
                  <a:pt x="5109349" y="3991696"/>
                  <a:pt x="4927767" y="5278765"/>
                  <a:pt x="4814277" y="6595016"/>
                </a:cubicBezTo>
                <a:lnTo>
                  <a:pt x="0" y="6585288"/>
                </a:lnTo>
                <a:lnTo>
                  <a:pt x="0" y="338"/>
                </a:lnTo>
                <a:close/>
              </a:path>
            </a:pathLst>
          </a:custGeom>
          <a:solidFill>
            <a:schemeClr val="tx1">
              <a:lumMod val="75000"/>
              <a:lumOff val="25000"/>
              <a:alpha val="92941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7F76E392-6020-C5BB-768D-5B94AD127D39}"/>
              </a:ext>
            </a:extLst>
          </p:cNvPr>
          <p:cNvSpPr txBox="1">
            <a:spLocks/>
          </p:cNvSpPr>
          <p:nvPr userDrawn="1"/>
        </p:nvSpPr>
        <p:spPr>
          <a:xfrm>
            <a:off x="9233441" y="6368681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3CBF632-A5F1-2646-A0C6-5A27CF9D2E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3847ED-9CD1-3144-BC79-ABF84163F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2390" y="2315817"/>
            <a:ext cx="3518453" cy="2246658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86A812-CE44-9B46-8466-429C7DC499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2390" y="4801382"/>
            <a:ext cx="3704259" cy="78441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D2E5BBD-43E5-9D46-9EBA-E2E407365799}"/>
              </a:ext>
            </a:extLst>
          </p:cNvPr>
          <p:cNvSpPr/>
          <p:nvPr userDrawn="1"/>
        </p:nvSpPr>
        <p:spPr>
          <a:xfrm>
            <a:off x="-34270122" y="-15034591"/>
            <a:ext cx="31318476" cy="19597066"/>
          </a:xfrm>
          <a:prstGeom prst="ellipse">
            <a:avLst/>
          </a:prstGeom>
          <a:solidFill>
            <a:srgbClr val="DAD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042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0DF92-DBA6-C64A-8397-929962243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D6B980-0D96-ED4C-8E6F-54EC6D61FA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4314" y="1825625"/>
            <a:ext cx="5400260" cy="4351338"/>
          </a:xfrm>
        </p:spPr>
        <p:txBody>
          <a:bodyPr/>
          <a:lstStyle>
            <a:lvl1pPr>
              <a:buClr>
                <a:srgbClr val="86B4CD"/>
              </a:buClr>
              <a:defRPr/>
            </a:lvl1pPr>
            <a:lvl2pPr>
              <a:buClr>
                <a:srgbClr val="86B4CD"/>
              </a:buClr>
              <a:defRPr/>
            </a:lvl2pPr>
            <a:lvl3pPr>
              <a:buClr>
                <a:srgbClr val="86B4CD"/>
              </a:buClr>
              <a:defRPr/>
            </a:lvl3pPr>
            <a:lvl4pPr>
              <a:buClr>
                <a:srgbClr val="86B4CD"/>
              </a:buClr>
              <a:defRPr/>
            </a:lvl4pPr>
            <a:lvl5pPr>
              <a:buClr>
                <a:srgbClr val="86B4CD"/>
              </a:buCl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2BE2FC-CDEB-3648-BC6F-7EC16553DD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7426" y="1825625"/>
            <a:ext cx="5400260" cy="4351338"/>
          </a:xfrm>
        </p:spPr>
        <p:txBody>
          <a:bodyPr/>
          <a:lstStyle>
            <a:lvl1pPr>
              <a:buClr>
                <a:srgbClr val="86B4CD"/>
              </a:buClr>
              <a:defRPr/>
            </a:lvl1pPr>
            <a:lvl2pPr>
              <a:buClr>
                <a:srgbClr val="86B4CD"/>
              </a:buClr>
              <a:defRPr/>
            </a:lvl2pPr>
            <a:lvl3pPr>
              <a:buClr>
                <a:srgbClr val="86B4CD"/>
              </a:buClr>
              <a:defRPr/>
            </a:lvl3pPr>
            <a:lvl4pPr>
              <a:buClr>
                <a:srgbClr val="86B4CD"/>
              </a:buClr>
              <a:defRPr/>
            </a:lvl4pPr>
            <a:lvl5pPr>
              <a:buClr>
                <a:srgbClr val="86B4CD"/>
              </a:buCl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68DD98-EC5A-9D4E-AB20-175B448594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8B399-F9F7-7B49-8CF8-BACC9BDB92FE}" type="datetime1">
              <a:rPr lang="en-GB" smtClean="0"/>
              <a:t>02/05/2025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96DD2A-5EF3-2A4B-A0AC-B55501817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0FABBA-B08B-7F4E-A81B-10809F0CD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CBF632-A5F1-2646-A0C6-5A27CF9D2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731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3841A-D95B-8247-8570-D933CADDA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DC9B217B-93D6-D845-9D3A-236F61137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5828" y="6356349"/>
            <a:ext cx="2743200" cy="365125"/>
          </a:xfrm>
          <a:prstGeom prst="rect">
            <a:avLst/>
          </a:prstGeom>
        </p:spPr>
        <p:txBody>
          <a:bodyPr/>
          <a:lstStyle/>
          <a:p>
            <a:fld id="{23CBF632-A5F1-2646-A0C6-5A27CF9D2E8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056945E-46D7-34AB-C975-ADD7CA1638B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27774" y="1676400"/>
            <a:ext cx="3664226" cy="51816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9066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3841A-D95B-8247-8570-D933CADDA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DC9B217B-93D6-D845-9D3A-236F61137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5828" y="6356349"/>
            <a:ext cx="2743200" cy="365125"/>
          </a:xfrm>
          <a:prstGeom prst="rect">
            <a:avLst/>
          </a:prstGeom>
        </p:spPr>
        <p:txBody>
          <a:bodyPr/>
          <a:lstStyle/>
          <a:p>
            <a:fld id="{23CBF632-A5F1-2646-A0C6-5A27CF9D2E8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056945E-46D7-34AB-C975-ADD7CA1638B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27774" y="1676400"/>
            <a:ext cx="3664226" cy="22479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58738E3C-978C-3475-CBD2-2434A0047B2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527774" y="4083049"/>
            <a:ext cx="3664226" cy="22479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5508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B79EB7-552E-A323-B94F-4F30EED1002A}"/>
              </a:ext>
            </a:extLst>
          </p:cNvPr>
          <p:cNvSpPr/>
          <p:nvPr userDrawn="1"/>
        </p:nvSpPr>
        <p:spPr>
          <a:xfrm>
            <a:off x="0" y="0"/>
            <a:ext cx="12192000" cy="1676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DE40DA-1588-4D42-A6DB-09A5977C1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4122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CBF632-A5F1-2646-A0C6-5A27CF9D2E8E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A logo with a circular design&#10;&#10;Description automatically generated">
            <a:extLst>
              <a:ext uri="{FF2B5EF4-FFF2-40B4-BE49-F238E27FC236}">
                <a16:creationId xmlns:a16="http://schemas.microsoft.com/office/drawing/2014/main" id="{A806A1D3-A904-195B-7F05-6F1533D080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61816" y="203005"/>
            <a:ext cx="969062" cy="1161305"/>
          </a:xfrm>
          <a:prstGeom prst="rect">
            <a:avLst/>
          </a:prstGeom>
        </p:spPr>
      </p:pic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A2299E34-E7B5-85C2-13DD-1380DAA04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122" y="404325"/>
            <a:ext cx="8166652" cy="9599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89BFD1E-0CB4-2454-F562-4A7C74D9B0D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0363" y="1676400"/>
            <a:ext cx="11506200" cy="46799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36910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26ACBEC-CB81-02D5-EAF2-DAD33AF29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122" y="404325"/>
            <a:ext cx="8166652" cy="95998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25414D85-B0D1-DD1D-E116-6B4C1B3A7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4122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CBF632-A5F1-2646-A0C6-5A27CF9D2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254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DB97B3C0-DCD9-874B-440A-7D02CFC0C319}"/>
              </a:ext>
            </a:extLst>
          </p:cNvPr>
          <p:cNvSpPr/>
          <p:nvPr userDrawn="1"/>
        </p:nvSpPr>
        <p:spPr>
          <a:xfrm>
            <a:off x="0" y="0"/>
            <a:ext cx="12192000" cy="1663700"/>
          </a:xfrm>
          <a:prstGeom prst="rect">
            <a:avLst/>
          </a:prstGeom>
          <a:solidFill>
            <a:srgbClr val="86B4D0"/>
          </a:solidFill>
          <a:ln>
            <a:solidFill>
              <a:srgbClr val="86B4D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681F6B-67D7-1144-9EAE-AB015A04C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122" y="404325"/>
            <a:ext cx="8166652" cy="9599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7DC1EC-A807-584B-90D8-8F05214FB5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1122" y="1825625"/>
            <a:ext cx="115062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pic>
        <p:nvPicPr>
          <p:cNvPr id="14" name="Picture 13" descr="A logo with a circular design&#10;&#10;Description automatically generated">
            <a:extLst>
              <a:ext uri="{FF2B5EF4-FFF2-40B4-BE49-F238E27FC236}">
                <a16:creationId xmlns:a16="http://schemas.microsoft.com/office/drawing/2014/main" id="{A4570C17-8EB1-80D4-1A2C-84E802EB6021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61816" y="203005"/>
            <a:ext cx="969062" cy="1161305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2CC39E39-DA53-4391-E324-52E3B8E7CF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CBF632-A5F1-2646-A0C6-5A27CF9D2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734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60" r:id="rId10"/>
    <p:sldLayoutId id="2147483663" r:id="rId11"/>
    <p:sldLayoutId id="2147483664" r:id="rId12"/>
    <p:sldLayoutId id="2147483666" r:id="rId13"/>
    <p:sldLayoutId id="2147483667" r:id="rId14"/>
    <p:sldLayoutId id="2147483668" r:id="rId15"/>
    <p:sldLayoutId id="2147483669" r:id="rId16"/>
    <p:sldLayoutId id="2147483685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86B4CD"/>
        </a:buClr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6B4CD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6B4CD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6B4CD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6B4CD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6" Type="http://schemas.openxmlformats.org/officeDocument/2006/relationships/image" Target="../media/image22.sv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5" Type="http://schemas.openxmlformats.org/officeDocument/2006/relationships/image" Target="../media/image12.svg"/><Relationship Id="rId15" Type="http://schemas.openxmlformats.org/officeDocument/2006/relationships/image" Target="../media/image21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svg"/><Relationship Id="rId1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18" Type="http://schemas.openxmlformats.org/officeDocument/2006/relationships/image" Target="../media/image3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6.png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19" Type="http://schemas.microsoft.com/office/2007/relationships/hdphoto" Target="../media/hdphoto4.wdp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4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5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37BC4A07-27C6-4746-A405-DE4CA31F97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60505" y="2658871"/>
            <a:ext cx="5273921" cy="1354908"/>
          </a:xfrm>
        </p:spPr>
        <p:txBody>
          <a:bodyPr>
            <a:noAutofit/>
          </a:bodyPr>
          <a:lstStyle/>
          <a:p>
            <a:r>
              <a:rPr lang="en-US" dirty="0"/>
              <a:t>Eco-Standard Presentation</a:t>
            </a:r>
          </a:p>
        </p:txBody>
      </p:sp>
    </p:spTree>
    <p:extLst>
      <p:ext uri="{BB962C8B-B14F-4D97-AF65-F5344CB8AC3E}">
        <p14:creationId xmlns:p14="http://schemas.microsoft.com/office/powerpoint/2010/main" val="1101094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FD6729-7718-0AF4-EFE9-94FBF888D4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363" y="1825625"/>
            <a:ext cx="7246937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800" b="1" dirty="0"/>
              <a:t>Introducing the Eco-Standard centralizer—our latest economical, single-piece solution engineered for most applications.</a:t>
            </a:r>
          </a:p>
          <a:p>
            <a:r>
              <a:rPr lang="en-GB" sz="1800" dirty="0"/>
              <a:t>Reducing time and costs to TD</a:t>
            </a:r>
          </a:p>
          <a:p>
            <a:pPr lvl="1"/>
            <a:r>
              <a:rPr lang="en-GB" sz="1600" dirty="0"/>
              <a:t>Integrated tabs into the end-band to increase flexibility, significantly enhancing run-in-hole (RIH) efficiency</a:t>
            </a:r>
          </a:p>
          <a:p>
            <a:r>
              <a:rPr lang="en-GB" sz="1800" dirty="0"/>
              <a:t>High durability in casing running environments </a:t>
            </a:r>
          </a:p>
          <a:p>
            <a:pPr lvl="1"/>
            <a:r>
              <a:rPr lang="en-GB" sz="1600" dirty="0"/>
              <a:t>Core design from the Centek S2 with seamless construction, zero weak points and jigsaw joint, offering high durability in casing running environments. </a:t>
            </a:r>
          </a:p>
          <a:p>
            <a:r>
              <a:rPr lang="en-GB" sz="1800" dirty="0"/>
              <a:t>Reduced the contact with the casing or wellbore walls.</a:t>
            </a:r>
          </a:p>
          <a:p>
            <a:pPr lvl="1"/>
            <a:r>
              <a:rPr lang="en-GB" sz="1600" dirty="0"/>
              <a:t>The unit is heat treated and has a double curvature on each bow to reduce the contact with the casing or wellbore walls.</a:t>
            </a:r>
          </a:p>
          <a:p>
            <a:r>
              <a:rPr lang="en-GB" sz="1800" dirty="0"/>
              <a:t>Guaranteed performance.</a:t>
            </a:r>
          </a:p>
          <a:p>
            <a:pPr lvl="1"/>
            <a:r>
              <a:rPr lang="en-GB" sz="1600" dirty="0"/>
              <a:t>The range is tested to exceed the API10D 7th edition standard.</a:t>
            </a:r>
          </a:p>
          <a:p>
            <a:pPr marL="0" indent="0">
              <a:buNone/>
            </a:pPr>
            <a:endParaRPr lang="en-GB" sz="1600" dirty="0"/>
          </a:p>
          <a:p>
            <a:endParaRPr lang="en-GB" sz="1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947771-FC54-4CDA-9B9F-D388E5A48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4122" y="6356350"/>
            <a:ext cx="2743200" cy="365125"/>
          </a:xfrm>
        </p:spPr>
        <p:txBody>
          <a:bodyPr/>
          <a:lstStyle/>
          <a:p>
            <a:fld id="{23CBF632-A5F1-2646-A0C6-5A27CF9D2E8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A7CCA42-6696-65F7-4369-F0CE01D29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122" y="404325"/>
            <a:ext cx="9671520" cy="959985"/>
          </a:xfrm>
        </p:spPr>
        <p:txBody>
          <a:bodyPr>
            <a:normAutofit/>
          </a:bodyPr>
          <a:lstStyle/>
          <a:p>
            <a:r>
              <a:rPr lang="en-US" dirty="0"/>
              <a:t>Competitive Centralizer Solutions</a:t>
            </a:r>
            <a:endParaRPr lang="en-GB" dirty="0"/>
          </a:p>
        </p:txBody>
      </p:sp>
      <p:pic>
        <p:nvPicPr>
          <p:cNvPr id="4" name="Picture 3" descr="A red object with a black background&#10;&#10;AI-generated content may be incorrect.">
            <a:extLst>
              <a:ext uri="{FF2B5EF4-FFF2-40B4-BE49-F238E27FC236}">
                <a16:creationId xmlns:a16="http://schemas.microsoft.com/office/drawing/2014/main" id="{A80B2CEF-781E-C0B9-9BB7-B75490EFEBA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9000"/>
                    </a14:imgEffect>
                    <a14:imgEffect>
                      <a14:brightnessContrast bright="-22000" contrast="4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98675" y="2171700"/>
            <a:ext cx="4693325" cy="531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026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672" y="2102337"/>
            <a:ext cx="5778127" cy="4351338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700" dirty="0"/>
              <a:t>Tested to API 10D 7</a:t>
            </a:r>
            <a:r>
              <a:rPr lang="en-GB" sz="1700" baseline="30000" dirty="0"/>
              <a:t>th</a:t>
            </a:r>
            <a:r>
              <a:rPr lang="en-GB" sz="1700" dirty="0"/>
              <a:t> Edition</a:t>
            </a:r>
          </a:p>
          <a:p>
            <a:pPr>
              <a:lnSpc>
                <a:spcPct val="7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700" dirty="0"/>
              <a:t>Double curvature bow</a:t>
            </a:r>
          </a:p>
          <a:p>
            <a:pPr>
              <a:lnSpc>
                <a:spcPct val="7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700" dirty="0"/>
              <a:t>Jigsaw joint</a:t>
            </a:r>
          </a:p>
          <a:p>
            <a:pPr>
              <a:lnSpc>
                <a:spcPct val="7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700" dirty="0"/>
              <a:t>Zero weak points</a:t>
            </a:r>
          </a:p>
          <a:p>
            <a:pPr>
              <a:lnSpc>
                <a:spcPct val="7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700" dirty="0"/>
              <a:t>Heat treated</a:t>
            </a:r>
          </a:p>
          <a:p>
            <a:pPr>
              <a:lnSpc>
                <a:spcPct val="7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700" dirty="0"/>
              <a:t>Low profile unit, providing high flow-by-area</a:t>
            </a:r>
          </a:p>
          <a:p>
            <a:pPr>
              <a:lnSpc>
                <a:spcPct val="7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700" dirty="0"/>
              <a:t>High standoff ratio</a:t>
            </a:r>
          </a:p>
          <a:p>
            <a:pPr>
              <a:lnSpc>
                <a:spcPct val="7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700" dirty="0"/>
              <a:t>Robust yet flexible</a:t>
            </a:r>
          </a:p>
          <a:p>
            <a:pPr>
              <a:lnSpc>
                <a:spcPct val="7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700" dirty="0"/>
              <a:t>Fully traceable, unique quality control</a:t>
            </a:r>
          </a:p>
          <a:p>
            <a:pPr>
              <a:lnSpc>
                <a:spcPct val="7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700" dirty="0"/>
              <a:t>Original unique design</a:t>
            </a:r>
          </a:p>
          <a:p>
            <a:pPr>
              <a:lnSpc>
                <a:spcPct val="70000"/>
              </a:lnSpc>
              <a:spcBef>
                <a:spcPts val="600"/>
              </a:spcBef>
              <a:spcAft>
                <a:spcPts val="600"/>
              </a:spcAft>
            </a:pPr>
            <a:endParaRPr lang="en-GB" sz="1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7C92B5-1949-F04E-BB48-B17A2F746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BF632-A5F1-2646-A0C6-5A27CF9D2E8E}" type="slidenum">
              <a:rPr lang="en-US" smtClean="0"/>
              <a:t>3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61122" y="404325"/>
            <a:ext cx="9087678" cy="959985"/>
          </a:xfrm>
        </p:spPr>
        <p:txBody>
          <a:bodyPr>
            <a:normAutofit fontScale="90000"/>
          </a:bodyPr>
          <a:lstStyle/>
          <a:p>
            <a:r>
              <a:rPr lang="en-GB" dirty="0"/>
              <a:t>Eco-Standard Centralizer Features</a:t>
            </a:r>
          </a:p>
        </p:txBody>
      </p:sp>
      <p:pic>
        <p:nvPicPr>
          <p:cNvPr id="4" name="Picture 3" descr="A red object with a black background&#10;&#10;AI-generated content may be incorrect.">
            <a:extLst>
              <a:ext uri="{FF2B5EF4-FFF2-40B4-BE49-F238E27FC236}">
                <a16:creationId xmlns:a16="http://schemas.microsoft.com/office/drawing/2014/main" id="{AB26418C-1D74-924E-F135-5A356B88405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9000"/>
                    </a14:imgEffect>
                    <a14:imgEffect>
                      <a14:brightnessContrast bright="-22000" contrast="4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22900" y="1364311"/>
            <a:ext cx="5417402" cy="6135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418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E69052-B2D9-C9EC-035B-BAE15D65D3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7A80A-684F-12B0-64B4-F61EF09BE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 Centralizer</a:t>
            </a:r>
            <a:endParaRPr lang="en-IN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008228D-477C-7C89-A3BC-390FEC85FE92}"/>
              </a:ext>
            </a:extLst>
          </p:cNvPr>
          <p:cNvGrpSpPr/>
          <p:nvPr/>
        </p:nvGrpSpPr>
        <p:grpSpPr>
          <a:xfrm>
            <a:off x="594732" y="1908234"/>
            <a:ext cx="4565348" cy="1310314"/>
            <a:chOff x="-1238701" y="1935540"/>
            <a:chExt cx="6085545" cy="1746630"/>
          </a:xfrm>
        </p:grpSpPr>
        <p:sp>
          <p:nvSpPr>
            <p:cNvPr id="7" name="Rectangle 5">
              <a:extLst>
                <a:ext uri="{FF2B5EF4-FFF2-40B4-BE49-F238E27FC236}">
                  <a16:creationId xmlns:a16="http://schemas.microsoft.com/office/drawing/2014/main" id="{2F542A71-5044-CE94-420D-2D8A9321B9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238701" y="1935540"/>
              <a:ext cx="4971385" cy="116408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 sz="1350">
                <a:solidFill>
                  <a:schemeClr val="bg2"/>
                </a:solidFill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55559285-582D-CFD5-8336-7B6AC3A4B1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2685" y="1935540"/>
              <a:ext cx="1114159" cy="1746630"/>
            </a:xfrm>
            <a:custGeom>
              <a:avLst/>
              <a:gdLst>
                <a:gd name="T0" fmla="*/ 900 w 900"/>
                <a:gd name="T1" fmla="*/ 1173 h 1760"/>
                <a:gd name="T2" fmla="*/ 0 w 900"/>
                <a:gd name="T3" fmla="*/ 0 h 1760"/>
                <a:gd name="T4" fmla="*/ 0 w 900"/>
                <a:gd name="T5" fmla="*/ 1173 h 1760"/>
                <a:gd name="T6" fmla="*/ 900 w 900"/>
                <a:gd name="T7" fmla="*/ 1760 h 1760"/>
                <a:gd name="T8" fmla="*/ 900 w 900"/>
                <a:gd name="T9" fmla="*/ 1173 h 1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0" h="1760">
                  <a:moveTo>
                    <a:pt x="900" y="1173"/>
                  </a:moveTo>
                  <a:lnTo>
                    <a:pt x="0" y="0"/>
                  </a:lnTo>
                  <a:lnTo>
                    <a:pt x="0" y="1173"/>
                  </a:lnTo>
                  <a:lnTo>
                    <a:pt x="900" y="1760"/>
                  </a:lnTo>
                  <a:lnTo>
                    <a:pt x="900" y="11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 sz="1350">
                <a:solidFill>
                  <a:schemeClr val="bg2"/>
                </a:solidFill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E36DC89-0D69-0D52-9565-D2AF839DA14A}"/>
              </a:ext>
            </a:extLst>
          </p:cNvPr>
          <p:cNvGrpSpPr/>
          <p:nvPr/>
        </p:nvGrpSpPr>
        <p:grpSpPr>
          <a:xfrm>
            <a:off x="594732" y="2829921"/>
            <a:ext cx="4565348" cy="874039"/>
            <a:chOff x="-1238701" y="3164135"/>
            <a:chExt cx="6085545" cy="1165082"/>
          </a:xfrm>
          <a:solidFill>
            <a:srgbClr val="86B4D0"/>
          </a:solidFill>
        </p:grpSpPr>
        <p:sp>
          <p:nvSpPr>
            <p:cNvPr id="9" name="Rectangle 7">
              <a:extLst>
                <a:ext uri="{FF2B5EF4-FFF2-40B4-BE49-F238E27FC236}">
                  <a16:creationId xmlns:a16="http://schemas.microsoft.com/office/drawing/2014/main" id="{31BEEBE0-E347-E721-0ACC-A6B2164A5E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238701" y="3164135"/>
              <a:ext cx="4971385" cy="1165082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 sz="1350">
                <a:solidFill>
                  <a:schemeClr val="bg2"/>
                </a:solidFill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BD726E55-00D7-C6E8-A324-C51EF33C6D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2685" y="3164135"/>
              <a:ext cx="1114159" cy="1165082"/>
            </a:xfrm>
            <a:custGeom>
              <a:avLst/>
              <a:gdLst>
                <a:gd name="T0" fmla="*/ 900 w 900"/>
                <a:gd name="T1" fmla="*/ 587 h 1174"/>
                <a:gd name="T2" fmla="*/ 0 w 900"/>
                <a:gd name="T3" fmla="*/ 0 h 1174"/>
                <a:gd name="T4" fmla="*/ 0 w 900"/>
                <a:gd name="T5" fmla="*/ 1174 h 1174"/>
                <a:gd name="T6" fmla="*/ 900 w 900"/>
                <a:gd name="T7" fmla="*/ 1174 h 1174"/>
                <a:gd name="T8" fmla="*/ 900 w 900"/>
                <a:gd name="T9" fmla="*/ 587 h 1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0" h="1174">
                  <a:moveTo>
                    <a:pt x="900" y="587"/>
                  </a:moveTo>
                  <a:lnTo>
                    <a:pt x="0" y="0"/>
                  </a:lnTo>
                  <a:lnTo>
                    <a:pt x="0" y="1174"/>
                  </a:lnTo>
                  <a:lnTo>
                    <a:pt x="900" y="1174"/>
                  </a:lnTo>
                  <a:lnTo>
                    <a:pt x="900" y="587"/>
                  </a:lnTo>
                  <a:close/>
                </a:path>
              </a:pathLst>
            </a:custGeom>
            <a:solidFill>
              <a:srgbClr val="8FC3E4"/>
            </a:solidFill>
            <a:ln>
              <a:noFill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 sz="1350">
                <a:solidFill>
                  <a:srgbClr val="8FC3E4"/>
                </a:solidFill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8052871-EA20-2B99-4BB3-ADA2FFB56EAF}"/>
              </a:ext>
            </a:extLst>
          </p:cNvPr>
          <p:cNvGrpSpPr/>
          <p:nvPr/>
        </p:nvGrpSpPr>
        <p:grpSpPr>
          <a:xfrm>
            <a:off x="594732" y="3740440"/>
            <a:ext cx="4565348" cy="889673"/>
            <a:chOff x="-1238701" y="4377844"/>
            <a:chExt cx="6085545" cy="1185922"/>
          </a:xfrm>
          <a:solidFill>
            <a:schemeClr val="tx1"/>
          </a:solidFill>
        </p:grpSpPr>
        <p:sp>
          <p:nvSpPr>
            <p:cNvPr id="11" name="Rectangle 9">
              <a:extLst>
                <a:ext uri="{FF2B5EF4-FFF2-40B4-BE49-F238E27FC236}">
                  <a16:creationId xmlns:a16="http://schemas.microsoft.com/office/drawing/2014/main" id="{229B7117-3B24-D410-E471-595C85DB88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238701" y="4398684"/>
              <a:ext cx="4971385" cy="1165082"/>
            </a:xfrm>
            <a:prstGeom prst="rect">
              <a:avLst/>
            </a:prstGeom>
            <a:solidFill>
              <a:srgbClr val="727272"/>
            </a:solidFill>
            <a:ln>
              <a:noFill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 sz="1350">
                <a:solidFill>
                  <a:schemeClr val="bg2"/>
                </a:solidFill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A50175A9-4927-666C-907D-82F077290D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2685" y="4377844"/>
              <a:ext cx="1114159" cy="1185922"/>
            </a:xfrm>
            <a:custGeom>
              <a:avLst/>
              <a:gdLst>
                <a:gd name="T0" fmla="*/ 900 w 900"/>
                <a:gd name="T1" fmla="*/ 0 h 1195"/>
                <a:gd name="T2" fmla="*/ 0 w 900"/>
                <a:gd name="T3" fmla="*/ 21 h 1195"/>
                <a:gd name="T4" fmla="*/ 0 w 900"/>
                <a:gd name="T5" fmla="*/ 1195 h 1195"/>
                <a:gd name="T6" fmla="*/ 900 w 900"/>
                <a:gd name="T7" fmla="*/ 587 h 1195"/>
                <a:gd name="T8" fmla="*/ 900 w 900"/>
                <a:gd name="T9" fmla="*/ 0 h 1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0" h="1195">
                  <a:moveTo>
                    <a:pt x="900" y="0"/>
                  </a:moveTo>
                  <a:lnTo>
                    <a:pt x="0" y="21"/>
                  </a:lnTo>
                  <a:lnTo>
                    <a:pt x="0" y="1195"/>
                  </a:lnTo>
                  <a:lnTo>
                    <a:pt x="900" y="587"/>
                  </a:lnTo>
                  <a:lnTo>
                    <a:pt x="900" y="0"/>
                  </a:lnTo>
                  <a:close/>
                </a:path>
              </a:pathLst>
            </a:custGeom>
            <a:solidFill>
              <a:schemeClr val="bg1">
                <a:lumMod val="50000"/>
                <a:alpha val="81176"/>
              </a:schemeClr>
            </a:solidFill>
            <a:ln>
              <a:noFill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 sz="1350">
                <a:solidFill>
                  <a:schemeClr val="bg2"/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D290306-EEEB-A9F4-80EA-D7FDE28362D3}"/>
              </a:ext>
            </a:extLst>
          </p:cNvPr>
          <p:cNvGrpSpPr/>
          <p:nvPr/>
        </p:nvGrpSpPr>
        <p:grpSpPr>
          <a:xfrm>
            <a:off x="7032851" y="1908234"/>
            <a:ext cx="4564417" cy="1310314"/>
            <a:chOff x="7343220" y="1935540"/>
            <a:chExt cx="6084305" cy="1746630"/>
          </a:xfrm>
        </p:grpSpPr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AA659BC9-1850-77AC-DBAD-07C58D689B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56142" y="1935540"/>
              <a:ext cx="4971383" cy="1164089"/>
            </a:xfrm>
            <a:prstGeom prst="rect">
              <a:avLst/>
            </a:prstGeom>
            <a:solidFill>
              <a:srgbClr val="5B8496"/>
            </a:solidFill>
            <a:ln>
              <a:noFill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 sz="1350">
                <a:solidFill>
                  <a:schemeClr val="bg2"/>
                </a:solidFill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133761C2-0D99-84D3-F18A-271D0DE4653F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3220" y="1935540"/>
              <a:ext cx="1112920" cy="1746630"/>
            </a:xfrm>
            <a:custGeom>
              <a:avLst/>
              <a:gdLst>
                <a:gd name="T0" fmla="*/ 0 w 899"/>
                <a:gd name="T1" fmla="*/ 1173 h 1760"/>
                <a:gd name="T2" fmla="*/ 899 w 899"/>
                <a:gd name="T3" fmla="*/ 0 h 1760"/>
                <a:gd name="T4" fmla="*/ 899 w 899"/>
                <a:gd name="T5" fmla="*/ 1173 h 1760"/>
                <a:gd name="T6" fmla="*/ 0 w 899"/>
                <a:gd name="T7" fmla="*/ 1760 h 1760"/>
                <a:gd name="T8" fmla="*/ 0 w 899"/>
                <a:gd name="T9" fmla="*/ 1173 h 1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9" h="1760">
                  <a:moveTo>
                    <a:pt x="0" y="1173"/>
                  </a:moveTo>
                  <a:lnTo>
                    <a:pt x="899" y="0"/>
                  </a:lnTo>
                  <a:lnTo>
                    <a:pt x="899" y="1173"/>
                  </a:lnTo>
                  <a:lnTo>
                    <a:pt x="0" y="1760"/>
                  </a:lnTo>
                  <a:lnTo>
                    <a:pt x="0" y="1173"/>
                  </a:lnTo>
                  <a:close/>
                </a:path>
              </a:pathLst>
            </a:custGeom>
            <a:solidFill>
              <a:srgbClr val="6FA4BB"/>
            </a:solidFill>
            <a:ln>
              <a:noFill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 sz="1350">
                <a:solidFill>
                  <a:schemeClr val="bg2"/>
                </a:solidFill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BC2D8DD-6515-9D11-34A9-0857ADD22751}"/>
              </a:ext>
            </a:extLst>
          </p:cNvPr>
          <p:cNvGrpSpPr/>
          <p:nvPr/>
        </p:nvGrpSpPr>
        <p:grpSpPr>
          <a:xfrm>
            <a:off x="7032851" y="2829921"/>
            <a:ext cx="4564417" cy="874039"/>
            <a:chOff x="7343220" y="3164135"/>
            <a:chExt cx="6084305" cy="1165082"/>
          </a:xfrm>
        </p:grpSpPr>
        <p:sp>
          <p:nvSpPr>
            <p:cNvPr id="15" name="Rectangle 13">
              <a:extLst>
                <a:ext uri="{FF2B5EF4-FFF2-40B4-BE49-F238E27FC236}">
                  <a16:creationId xmlns:a16="http://schemas.microsoft.com/office/drawing/2014/main" id="{D23ACC12-B174-291D-C6F3-D085C4E6AD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56142" y="3164135"/>
              <a:ext cx="4971383" cy="116508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 sz="1350">
                <a:solidFill>
                  <a:schemeClr val="bg2"/>
                </a:solidFill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E5603894-0BD1-83D3-F4F5-DF684E5C5B3F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3220" y="3164135"/>
              <a:ext cx="1112920" cy="1165082"/>
            </a:xfrm>
            <a:custGeom>
              <a:avLst/>
              <a:gdLst>
                <a:gd name="T0" fmla="*/ 0 w 899"/>
                <a:gd name="T1" fmla="*/ 587 h 1174"/>
                <a:gd name="T2" fmla="*/ 899 w 899"/>
                <a:gd name="T3" fmla="*/ 0 h 1174"/>
                <a:gd name="T4" fmla="*/ 899 w 899"/>
                <a:gd name="T5" fmla="*/ 1174 h 1174"/>
                <a:gd name="T6" fmla="*/ 0 w 899"/>
                <a:gd name="T7" fmla="*/ 1174 h 1174"/>
                <a:gd name="T8" fmla="*/ 0 w 899"/>
                <a:gd name="T9" fmla="*/ 587 h 1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9" h="1174">
                  <a:moveTo>
                    <a:pt x="0" y="587"/>
                  </a:moveTo>
                  <a:lnTo>
                    <a:pt x="899" y="0"/>
                  </a:lnTo>
                  <a:lnTo>
                    <a:pt x="899" y="1174"/>
                  </a:lnTo>
                  <a:lnTo>
                    <a:pt x="0" y="1174"/>
                  </a:lnTo>
                  <a:lnTo>
                    <a:pt x="0" y="587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 sz="1350">
                <a:solidFill>
                  <a:schemeClr val="bg2"/>
                </a:solidFill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6D99F98-CD85-AAA6-8FD2-B52E2238AAA1}"/>
              </a:ext>
            </a:extLst>
          </p:cNvPr>
          <p:cNvGrpSpPr/>
          <p:nvPr/>
        </p:nvGrpSpPr>
        <p:grpSpPr>
          <a:xfrm>
            <a:off x="7032851" y="3740440"/>
            <a:ext cx="4564417" cy="889673"/>
            <a:chOff x="7343220" y="4377844"/>
            <a:chExt cx="6084305" cy="1185922"/>
          </a:xfrm>
        </p:grpSpPr>
        <p:sp>
          <p:nvSpPr>
            <p:cNvPr id="17" name="Rectangle 15">
              <a:extLst>
                <a:ext uri="{FF2B5EF4-FFF2-40B4-BE49-F238E27FC236}">
                  <a16:creationId xmlns:a16="http://schemas.microsoft.com/office/drawing/2014/main" id="{100BEA37-7507-970D-71B5-B5EBFE3065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56142" y="4398684"/>
              <a:ext cx="4971383" cy="1165082"/>
            </a:xfrm>
            <a:prstGeom prst="rect">
              <a:avLst/>
            </a:prstGeom>
            <a:solidFill>
              <a:srgbClr val="930300"/>
            </a:solidFill>
            <a:ln>
              <a:noFill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 sz="1350">
                <a:solidFill>
                  <a:schemeClr val="bg2"/>
                </a:solidFill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4DA19AD1-00FF-24A4-3114-E8E8A81D1BC6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3220" y="4377844"/>
              <a:ext cx="1112920" cy="1185922"/>
            </a:xfrm>
            <a:custGeom>
              <a:avLst/>
              <a:gdLst>
                <a:gd name="T0" fmla="*/ 0 w 899"/>
                <a:gd name="T1" fmla="*/ 0 h 1195"/>
                <a:gd name="T2" fmla="*/ 899 w 899"/>
                <a:gd name="T3" fmla="*/ 21 h 1195"/>
                <a:gd name="T4" fmla="*/ 899 w 899"/>
                <a:gd name="T5" fmla="*/ 1195 h 1195"/>
                <a:gd name="T6" fmla="*/ 0 w 899"/>
                <a:gd name="T7" fmla="*/ 587 h 1195"/>
                <a:gd name="T8" fmla="*/ 0 w 899"/>
                <a:gd name="T9" fmla="*/ 0 h 1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9" h="1195">
                  <a:moveTo>
                    <a:pt x="0" y="0"/>
                  </a:moveTo>
                  <a:lnTo>
                    <a:pt x="899" y="21"/>
                  </a:lnTo>
                  <a:lnTo>
                    <a:pt x="899" y="1195"/>
                  </a:lnTo>
                  <a:lnTo>
                    <a:pt x="0" y="5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 sz="1350">
                <a:solidFill>
                  <a:schemeClr val="bg2"/>
                </a:solidFill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285584A3-9385-C327-3364-167104977D61}"/>
              </a:ext>
            </a:extLst>
          </p:cNvPr>
          <p:cNvSpPr txBox="1"/>
          <p:nvPr/>
        </p:nvSpPr>
        <p:spPr>
          <a:xfrm>
            <a:off x="5159150" y="4229206"/>
            <a:ext cx="2072750" cy="507831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algn="ctr">
              <a:defRPr/>
            </a:pPr>
            <a:r>
              <a:rPr lang="en-US" sz="1350" kern="0" dirty="0">
                <a:solidFill>
                  <a:srgbClr val="727272"/>
                </a:solidFill>
                <a:cs typeface="Arial" panose="020B0604020202020204" pitchFamily="34" charset="0"/>
              </a:rPr>
              <a:t>Bow spring </a:t>
            </a:r>
          </a:p>
          <a:p>
            <a:pPr algn="ctr">
              <a:defRPr/>
            </a:pPr>
            <a:r>
              <a:rPr lang="en-US" sz="1350" kern="0" dirty="0">
                <a:solidFill>
                  <a:srgbClr val="727272"/>
                </a:solidFill>
                <a:cs typeface="Arial" panose="020B0604020202020204" pitchFamily="34" charset="0"/>
              </a:rPr>
              <a:t>single piece centralizer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14169DA-B346-4EC5-C053-D25EA08AD82F}"/>
              </a:ext>
            </a:extLst>
          </p:cNvPr>
          <p:cNvSpPr txBox="1"/>
          <p:nvPr/>
        </p:nvSpPr>
        <p:spPr>
          <a:xfrm>
            <a:off x="2158484" y="3118760"/>
            <a:ext cx="1340542" cy="300082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>
              <a:defRPr/>
            </a:pPr>
            <a:r>
              <a:rPr lang="en-US" sz="1350" kern="0" dirty="0">
                <a:solidFill>
                  <a:schemeClr val="bg1"/>
                </a:solidFill>
                <a:cs typeface="Arial" panose="020B0604020202020204" pitchFamily="34" charset="0"/>
              </a:rPr>
              <a:t>High Flexibility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CD083F8-5384-0DEC-CB61-7623967C951D}"/>
              </a:ext>
            </a:extLst>
          </p:cNvPr>
          <p:cNvSpPr txBox="1"/>
          <p:nvPr/>
        </p:nvSpPr>
        <p:spPr>
          <a:xfrm>
            <a:off x="8559663" y="2098707"/>
            <a:ext cx="1545831" cy="507831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algn="r">
              <a:defRPr/>
            </a:pPr>
            <a:r>
              <a:rPr lang="en-US" sz="1350" kern="0" dirty="0">
                <a:solidFill>
                  <a:schemeClr val="bg1"/>
                </a:solidFill>
                <a:cs typeface="Arial" panose="020B0604020202020204" pitchFamily="34" charset="0"/>
              </a:rPr>
              <a:t>Lower cost alternative to S2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D8E3864-1DE7-3FB9-AA62-C10E9C818D99}"/>
              </a:ext>
            </a:extLst>
          </p:cNvPr>
          <p:cNvSpPr txBox="1"/>
          <p:nvPr/>
        </p:nvSpPr>
        <p:spPr>
          <a:xfrm>
            <a:off x="8767378" y="3017564"/>
            <a:ext cx="1340542" cy="507831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algn="r">
              <a:defRPr/>
            </a:pPr>
            <a:r>
              <a:rPr lang="en-US" sz="1350" kern="0" dirty="0">
                <a:solidFill>
                  <a:schemeClr val="bg1"/>
                </a:solidFill>
                <a:cs typeface="Arial" panose="020B0604020202020204" pitchFamily="34" charset="0"/>
              </a:rPr>
              <a:t>High restoring forces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F190B93-3F03-C45F-6F5F-CB386D4D838E}"/>
              </a:ext>
            </a:extLst>
          </p:cNvPr>
          <p:cNvSpPr txBox="1"/>
          <p:nvPr/>
        </p:nvSpPr>
        <p:spPr>
          <a:xfrm>
            <a:off x="594733" y="4885745"/>
            <a:ext cx="3016616" cy="996619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400" dirty="0">
                <a:solidFill>
                  <a:srgbClr val="727272"/>
                </a:solidFill>
              </a:rPr>
              <a:t>Shorter compared to the premium Centek S2 but maintains a high restoring force to meet the needs of most well designs</a:t>
            </a:r>
            <a:r>
              <a:rPr lang="en-GB" sz="1400" dirty="0">
                <a:solidFill>
                  <a:srgbClr val="727272"/>
                </a:solidFill>
              </a:rPr>
              <a:t>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1BDB936-B710-EFD2-2B7F-4B4E02DC7165}"/>
              </a:ext>
            </a:extLst>
          </p:cNvPr>
          <p:cNvSpPr txBox="1"/>
          <p:nvPr/>
        </p:nvSpPr>
        <p:spPr>
          <a:xfrm>
            <a:off x="8310623" y="4885745"/>
            <a:ext cx="3286645" cy="543097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algn="r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400" dirty="0">
                <a:solidFill>
                  <a:srgbClr val="727272"/>
                </a:solidFill>
              </a:rPr>
              <a:t>Designed with integrated tabs into the end-band to increase flexibility.</a:t>
            </a:r>
          </a:p>
        </p:txBody>
      </p:sp>
      <p:pic>
        <p:nvPicPr>
          <p:cNvPr id="38" name="Graphic 37" descr="Snake with solid fill">
            <a:extLst>
              <a:ext uri="{FF2B5EF4-FFF2-40B4-BE49-F238E27FC236}">
                <a16:creationId xmlns:a16="http://schemas.microsoft.com/office/drawing/2014/main" id="{AFE89409-03C3-68F0-7F26-8C1F46C659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727374" y="2973218"/>
            <a:ext cx="560252" cy="560252"/>
          </a:xfrm>
          <a:prstGeom prst="rect">
            <a:avLst/>
          </a:prstGeom>
        </p:spPr>
      </p:pic>
      <p:pic>
        <p:nvPicPr>
          <p:cNvPr id="39" name="Graphic 38" descr="Money with solid fill">
            <a:extLst>
              <a:ext uri="{FF2B5EF4-FFF2-40B4-BE49-F238E27FC236}">
                <a16:creationId xmlns:a16="http://schemas.microsoft.com/office/drawing/2014/main" id="{E42BA042-EB5A-D43C-E01F-1BC62A37623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7965086" y="2085101"/>
            <a:ext cx="497251" cy="497251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757A7D98-C3CE-E944-9CD5-18553CCBB11F}"/>
              </a:ext>
            </a:extLst>
          </p:cNvPr>
          <p:cNvSpPr txBox="1"/>
          <p:nvPr/>
        </p:nvSpPr>
        <p:spPr>
          <a:xfrm>
            <a:off x="2148214" y="3911468"/>
            <a:ext cx="1498523" cy="519758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lvl="0" rtl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350" kern="0" dirty="0">
                <a:solidFill>
                  <a:schemeClr val="bg1"/>
                </a:solidFill>
                <a:cs typeface="Arial" panose="020B0604020202020204" pitchFamily="34" charset="0"/>
              </a:rPr>
              <a:t>Exceeds API 10D version 7</a:t>
            </a:r>
            <a:endParaRPr lang="en-GB" sz="1350" kern="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43" name="Graphic 42" descr="Checklist RTL">
            <a:extLst>
              <a:ext uri="{FF2B5EF4-FFF2-40B4-BE49-F238E27FC236}">
                <a16:creationId xmlns:a16="http://schemas.microsoft.com/office/drawing/2014/main" id="{2718BD04-A4D7-26B6-DAC7-C89927DF6DD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3699419" y="3896708"/>
            <a:ext cx="597348" cy="597348"/>
          </a:xfrm>
          <a:prstGeom prst="rect">
            <a:avLst/>
          </a:prstGeom>
        </p:spPr>
      </p:pic>
      <p:pic>
        <p:nvPicPr>
          <p:cNvPr id="44" name="Graphic 43" descr="Speedometer Low with solid fill">
            <a:extLst>
              <a:ext uri="{FF2B5EF4-FFF2-40B4-BE49-F238E27FC236}">
                <a16:creationId xmlns:a16="http://schemas.microsoft.com/office/drawing/2014/main" id="{5046FA5A-185D-DBCF-E526-F2E30581ACE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7988506" y="3911468"/>
            <a:ext cx="573387" cy="57338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A5975BD-07BA-A47A-C458-F6696AE19DEC}"/>
              </a:ext>
            </a:extLst>
          </p:cNvPr>
          <p:cNvSpPr txBox="1"/>
          <p:nvPr/>
        </p:nvSpPr>
        <p:spPr>
          <a:xfrm>
            <a:off x="2142045" y="2183685"/>
            <a:ext cx="1454798" cy="300082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>
              <a:defRPr/>
            </a:pPr>
            <a:r>
              <a:rPr lang="en-US" sz="1350" kern="0" dirty="0">
                <a:solidFill>
                  <a:schemeClr val="bg1"/>
                </a:solidFill>
                <a:cs typeface="Arial" panose="020B0604020202020204" pitchFamily="34" charset="0"/>
              </a:rPr>
              <a:t>Unique Design</a:t>
            </a:r>
          </a:p>
        </p:txBody>
      </p:sp>
      <p:pic>
        <p:nvPicPr>
          <p:cNvPr id="4" name="Graphic 3" descr="Fingerprint with solid fill">
            <a:extLst>
              <a:ext uri="{FF2B5EF4-FFF2-40B4-BE49-F238E27FC236}">
                <a16:creationId xmlns:a16="http://schemas.microsoft.com/office/drawing/2014/main" id="{536B96F8-6AA1-4C10-CEF6-061A9B3D3A1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3737821" y="2098707"/>
            <a:ext cx="507831" cy="5078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D8F8378-2560-0F42-D868-1B4F4368FF91}"/>
              </a:ext>
            </a:extLst>
          </p:cNvPr>
          <p:cNvSpPr txBox="1"/>
          <p:nvPr/>
        </p:nvSpPr>
        <p:spPr>
          <a:xfrm>
            <a:off x="8682639" y="3934679"/>
            <a:ext cx="1449387" cy="507831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algn="r">
              <a:defRPr/>
            </a:pPr>
            <a:r>
              <a:rPr lang="en-US" sz="1350" kern="0" dirty="0">
                <a:solidFill>
                  <a:schemeClr val="bg1"/>
                </a:solidFill>
                <a:cs typeface="Arial" panose="020B0604020202020204" pitchFamily="34" charset="0"/>
              </a:rPr>
              <a:t>Low start and running forces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86940FD-3A20-E8DC-59AA-664C985DE0FC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1831" y="5693254"/>
            <a:ext cx="3055956" cy="1163983"/>
          </a:xfrm>
          <a:prstGeom prst="rect">
            <a:avLst/>
          </a:prstGeom>
        </p:spPr>
      </p:pic>
      <p:pic>
        <p:nvPicPr>
          <p:cNvPr id="20" name="Picture 19" descr="A red object with a black background&#10;&#10;AI-generated content may be incorrect.">
            <a:extLst>
              <a:ext uri="{FF2B5EF4-FFF2-40B4-BE49-F238E27FC236}">
                <a16:creationId xmlns:a16="http://schemas.microsoft.com/office/drawing/2014/main" id="{4A667876-68A9-5321-50A2-A731D0BFA1C4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79000"/>
                    </a14:imgEffect>
                    <a14:imgEffect>
                      <a14:brightnessContrast bright="-22000" contras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1078" y="1735301"/>
            <a:ext cx="3416581" cy="3036085"/>
          </a:xfrm>
          <a:prstGeom prst="rect">
            <a:avLst/>
          </a:prstGeom>
        </p:spPr>
      </p:pic>
      <p:pic>
        <p:nvPicPr>
          <p:cNvPr id="6" name="Graphic 5" descr="Body builder with solid fill">
            <a:extLst>
              <a:ext uri="{FF2B5EF4-FFF2-40B4-BE49-F238E27FC236}">
                <a16:creationId xmlns:a16="http://schemas.microsoft.com/office/drawing/2014/main" id="{9EAA873F-8014-1E04-85FA-3A2E59A0F9A2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/>
        </p:blipFill>
        <p:spPr>
          <a:xfrm>
            <a:off x="7965086" y="3014843"/>
            <a:ext cx="507831" cy="507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493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32000" y="132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le 50">
            <a:extLst>
              <a:ext uri="{FF2B5EF4-FFF2-40B4-BE49-F238E27FC236}">
                <a16:creationId xmlns:a16="http://schemas.microsoft.com/office/drawing/2014/main" id="{F7B9EB13-5041-B440-9C0E-EFE78CC6D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Range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3633C78-3884-E715-43B6-AA602881AB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0421876"/>
              </p:ext>
            </p:extLst>
          </p:nvPr>
        </p:nvGraphicFramePr>
        <p:xfrm>
          <a:off x="247303" y="2870092"/>
          <a:ext cx="11680086" cy="38991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0856">
                  <a:extLst>
                    <a:ext uri="{9D8B030D-6E8A-4147-A177-3AD203B41FA5}">
                      <a16:colId xmlns:a16="http://schemas.microsoft.com/office/drawing/2014/main" val="3615156301"/>
                    </a:ext>
                  </a:extLst>
                </a:gridCol>
                <a:gridCol w="1045470">
                  <a:extLst>
                    <a:ext uri="{9D8B030D-6E8A-4147-A177-3AD203B41FA5}">
                      <a16:colId xmlns:a16="http://schemas.microsoft.com/office/drawing/2014/main" val="1450489470"/>
                    </a:ext>
                  </a:extLst>
                </a:gridCol>
                <a:gridCol w="1045470">
                  <a:extLst>
                    <a:ext uri="{9D8B030D-6E8A-4147-A177-3AD203B41FA5}">
                      <a16:colId xmlns:a16="http://schemas.microsoft.com/office/drawing/2014/main" val="399907790"/>
                    </a:ext>
                  </a:extLst>
                </a:gridCol>
                <a:gridCol w="1045470">
                  <a:extLst>
                    <a:ext uri="{9D8B030D-6E8A-4147-A177-3AD203B41FA5}">
                      <a16:colId xmlns:a16="http://schemas.microsoft.com/office/drawing/2014/main" val="4283840860"/>
                    </a:ext>
                  </a:extLst>
                </a:gridCol>
                <a:gridCol w="1045470">
                  <a:extLst>
                    <a:ext uri="{9D8B030D-6E8A-4147-A177-3AD203B41FA5}">
                      <a16:colId xmlns:a16="http://schemas.microsoft.com/office/drawing/2014/main" val="2417723795"/>
                    </a:ext>
                  </a:extLst>
                </a:gridCol>
                <a:gridCol w="1045470">
                  <a:extLst>
                    <a:ext uri="{9D8B030D-6E8A-4147-A177-3AD203B41FA5}">
                      <a16:colId xmlns:a16="http://schemas.microsoft.com/office/drawing/2014/main" val="2931576673"/>
                    </a:ext>
                  </a:extLst>
                </a:gridCol>
                <a:gridCol w="1045470">
                  <a:extLst>
                    <a:ext uri="{9D8B030D-6E8A-4147-A177-3AD203B41FA5}">
                      <a16:colId xmlns:a16="http://schemas.microsoft.com/office/drawing/2014/main" val="1764516574"/>
                    </a:ext>
                  </a:extLst>
                </a:gridCol>
                <a:gridCol w="1045470">
                  <a:extLst>
                    <a:ext uri="{9D8B030D-6E8A-4147-A177-3AD203B41FA5}">
                      <a16:colId xmlns:a16="http://schemas.microsoft.com/office/drawing/2014/main" val="2885339804"/>
                    </a:ext>
                  </a:extLst>
                </a:gridCol>
                <a:gridCol w="1045470">
                  <a:extLst>
                    <a:ext uri="{9D8B030D-6E8A-4147-A177-3AD203B41FA5}">
                      <a16:colId xmlns:a16="http://schemas.microsoft.com/office/drawing/2014/main" val="3267944699"/>
                    </a:ext>
                  </a:extLst>
                </a:gridCol>
                <a:gridCol w="1045470">
                  <a:extLst>
                    <a:ext uri="{9D8B030D-6E8A-4147-A177-3AD203B41FA5}">
                      <a16:colId xmlns:a16="http://schemas.microsoft.com/office/drawing/2014/main" val="2119067560"/>
                    </a:ext>
                  </a:extLst>
                </a:gridCol>
              </a:tblGrid>
              <a:tr h="429865">
                <a:tc>
                  <a:txBody>
                    <a:bodyPr/>
                    <a:lstStyle/>
                    <a:p>
                      <a:pPr algn="l"/>
                      <a:r>
                        <a:rPr lang="en-US" sz="1100" b="0" i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WELL TYPE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9EBA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solidFill>
                            <a:schemeClr val="bg1"/>
                          </a:solidFill>
                          <a:latin typeface="Avant Garde Book BT" panose="020B0402020202020204" pitchFamily="34" charset="0"/>
                          <a:cs typeface="Arial" panose="020B0604020202020204" pitchFamily="34" charset="0"/>
                        </a:rPr>
                        <a:t>ONSHORE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9EB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vant Garde Book BT" panose="020B04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vant Garde Book BT" panose="020B04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ONSHORE + OFFSHORE</a:t>
                      </a:r>
                      <a:endParaRPr lang="en-GB" dirty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9EB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9EB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b="0" i="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9EB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b="0" i="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9EB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UNDER-REAM / OFFSHORE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9EB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7011067"/>
                  </a:ext>
                </a:extLst>
              </a:tr>
              <a:tr h="348625">
                <a:tc>
                  <a:txBody>
                    <a:bodyPr/>
                    <a:lstStyle/>
                    <a:p>
                      <a:pPr algn="l"/>
                      <a:r>
                        <a:rPr lang="en-US" sz="1100" b="0" i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WELL LEVEL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9EBA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chemeClr val="bg1"/>
                          </a:solidFill>
                          <a:latin typeface="Avant Garde Book BT" panose="020B0402020202020204" pitchFamily="34" charset="0"/>
                          <a:cs typeface="Arial" panose="020B0604020202020204" pitchFamily="34" charset="0"/>
                        </a:rPr>
                        <a:t>L1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9EB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9EBA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b="0" i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(L1+L2)+L3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9EB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(L3+L4)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9EB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6708964"/>
                  </a:ext>
                </a:extLst>
              </a:tr>
              <a:tr h="544427">
                <a:tc rowSpan="2">
                  <a:txBody>
                    <a:bodyPr/>
                    <a:lstStyle/>
                    <a:p>
                      <a:pPr algn="l"/>
                      <a:r>
                        <a:rPr lang="en-US" sz="1100" b="0" i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PRODUCT NAME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9EB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OSN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OBH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OBH-W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ES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S2-HD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S2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S2 </a:t>
                      </a:r>
                      <a:r>
                        <a:rPr lang="en-US" sz="1200" b="1" i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Hinged</a:t>
                      </a:r>
                      <a:endParaRPr lang="en-US" sz="1400" b="1" i="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TUR</a:t>
                      </a:r>
                    </a:p>
                    <a:p>
                      <a:pPr algn="ctr"/>
                      <a:r>
                        <a:rPr lang="en-US" sz="900" b="1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(includes variants)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UROS</a:t>
                      </a:r>
                      <a:r>
                        <a:rPr lang="en-US" sz="900" b="1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(includes variants)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3935088"/>
                  </a:ext>
                </a:extLst>
              </a:tr>
              <a:tr h="659044">
                <a:tc vMerge="1">
                  <a:txBody>
                    <a:bodyPr/>
                    <a:lstStyle/>
                    <a:p>
                      <a:pPr algn="l"/>
                      <a:endParaRPr lang="en-US" sz="1200" b="0" i="0" dirty="0">
                        <a:solidFill>
                          <a:schemeClr val="bg1"/>
                        </a:solidFill>
                        <a:latin typeface="Avant Garde Book BT" panose="020B0402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9EB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spc="-4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Solid body spiral vanes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spc="-4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Non-welded bow spring with hinge</a:t>
                      </a:r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spc="-4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Welded bow spring with hinge</a:t>
                      </a:r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spc="-4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Single piece, bow spring</a:t>
                      </a:r>
                    </a:p>
                    <a:p>
                      <a:pPr algn="ctr"/>
                      <a:endParaRPr lang="en-US" sz="1000" b="0" i="0" spc="-4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spc="-4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Heavy duty single piece, bow spring</a:t>
                      </a:r>
                    </a:p>
                    <a:p>
                      <a:pPr algn="ctr"/>
                      <a:endParaRPr lang="en-US" sz="1000" b="0" i="0" spc="-4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spc="-4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Single piece, bow spring</a:t>
                      </a:r>
                    </a:p>
                    <a:p>
                      <a:pPr algn="ctr"/>
                      <a:endParaRPr lang="en-US" sz="1000" b="0" i="0" spc="-40" baseline="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spc="-4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Hinged bow spring</a:t>
                      </a:r>
                    </a:p>
                    <a:p>
                      <a:pPr algn="ctr"/>
                      <a:endParaRPr lang="en-US" sz="1000" b="0" i="0" spc="-40" baseline="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spc="-4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Single piece, bow spring</a:t>
                      </a:r>
                    </a:p>
                    <a:p>
                      <a:pPr algn="ctr"/>
                      <a:endParaRPr lang="en-US" sz="1000" b="0" i="0" spc="-4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spc="-4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Single piece, bow spring</a:t>
                      </a:r>
                    </a:p>
                    <a:p>
                      <a:pPr algn="ctr"/>
                      <a:endParaRPr lang="en-US" sz="1000" b="0" i="0" spc="-4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2995145"/>
                  </a:ext>
                </a:extLst>
              </a:tr>
              <a:tr h="613508">
                <a:tc>
                  <a:txBody>
                    <a:bodyPr/>
                    <a:lstStyle/>
                    <a:p>
                      <a:r>
                        <a:rPr lang="en-US" sz="1100" b="0" i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FLEXIBILITY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(0-8)</a:t>
                      </a:r>
                      <a:r>
                        <a:rPr lang="en-US" sz="1100" b="0" i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9EB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b="0" i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b="0" i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b="0" i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b="0" i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b="0" i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b="0" i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b="0" i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b="0" i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b="0" i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8896748"/>
                  </a:ext>
                </a:extLst>
              </a:tr>
              <a:tr h="613508">
                <a:tc>
                  <a:txBody>
                    <a:bodyPr/>
                    <a:lstStyle/>
                    <a:p>
                      <a:r>
                        <a:rPr lang="en-US" sz="1100" b="0" i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RUNABILITY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(0-8)</a:t>
                      </a:r>
                      <a:r>
                        <a:rPr lang="en-US" sz="1100" b="0" i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9EB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b="0" i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b="0" i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b="0" i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b="0" i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b="0" i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b="0" i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b="0" i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b="0" i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b="0" i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504771"/>
                  </a:ext>
                </a:extLst>
              </a:tr>
              <a:tr h="613508">
                <a:tc>
                  <a:txBody>
                    <a:bodyPr/>
                    <a:lstStyle/>
                    <a:p>
                      <a:r>
                        <a:rPr lang="en-US" sz="1100" b="0" i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STRENGTH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(0-8)</a:t>
                      </a:r>
                      <a:r>
                        <a:rPr lang="en-US" sz="1100" b="0" i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9EB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b="0" i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b="0" i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b="0" i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b="0" i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b="0" i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b="0" i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b="0" i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b="0" i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b="0" i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9901622"/>
                  </a:ext>
                </a:extLst>
              </a:tr>
            </a:tbl>
          </a:graphicData>
        </a:graphic>
      </p:graphicFrame>
      <p:pic>
        <p:nvPicPr>
          <p:cNvPr id="29" name="Picture 28">
            <a:extLst>
              <a:ext uri="{FF2B5EF4-FFF2-40B4-BE49-F238E27FC236}">
                <a16:creationId xmlns:a16="http://schemas.microsoft.com/office/drawing/2014/main" id="{14F2B8EB-018F-0EA6-FDFC-53EE3EC60E6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77295" y="1830480"/>
            <a:ext cx="684947" cy="1098347"/>
          </a:xfrm>
          <a:prstGeom prst="rect">
            <a:avLst/>
          </a:prstGeom>
        </p:spPr>
      </p:pic>
      <p:pic>
        <p:nvPicPr>
          <p:cNvPr id="31" name="Picture 30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62488073-458D-E2ED-2AE2-76D4C8DCBC7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23176" y="1853164"/>
            <a:ext cx="737678" cy="1098347"/>
          </a:xfrm>
          <a:prstGeom prst="rect">
            <a:avLst/>
          </a:prstGeom>
        </p:spPr>
      </p:pic>
      <p:pic>
        <p:nvPicPr>
          <p:cNvPr id="32" name="Picture 31" descr="A picture containing plate, food&#10;&#10;Description automatically generated">
            <a:extLst>
              <a:ext uri="{FF2B5EF4-FFF2-40B4-BE49-F238E27FC236}">
                <a16:creationId xmlns:a16="http://schemas.microsoft.com/office/drawing/2014/main" id="{A4F10F19-FD6C-B07E-CA91-49FB658190C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449926" y="6148683"/>
            <a:ext cx="512630" cy="633940"/>
          </a:xfrm>
          <a:prstGeom prst="rect">
            <a:avLst/>
          </a:prstGeom>
        </p:spPr>
      </p:pic>
      <p:pic>
        <p:nvPicPr>
          <p:cNvPr id="33" name="Picture 32" descr="A close up of a logo&#10;&#10;Description automatically generated">
            <a:extLst>
              <a:ext uri="{FF2B5EF4-FFF2-40B4-BE49-F238E27FC236}">
                <a16:creationId xmlns:a16="http://schemas.microsoft.com/office/drawing/2014/main" id="{90BC7346-B2B3-D4AE-BB00-F374C38EA0B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465363" y="5431172"/>
            <a:ext cx="368509" cy="842304"/>
          </a:xfrm>
          <a:prstGeom prst="rect">
            <a:avLst/>
          </a:prstGeom>
        </p:spPr>
      </p:pic>
      <p:pic>
        <p:nvPicPr>
          <p:cNvPr id="34" name="Picture 33" descr="A picture containing object, knife, drawing&#10;&#10;Description automatically generated">
            <a:extLst>
              <a:ext uri="{FF2B5EF4-FFF2-40B4-BE49-F238E27FC236}">
                <a16:creationId xmlns:a16="http://schemas.microsoft.com/office/drawing/2014/main" id="{E5BD3937-3746-B246-06A5-FD7F4EA5A96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454587" y="4832250"/>
            <a:ext cx="371457" cy="810450"/>
          </a:xfrm>
          <a:prstGeom prst="rect">
            <a:avLst/>
          </a:prstGeom>
        </p:spPr>
      </p:pic>
      <p:pic>
        <p:nvPicPr>
          <p:cNvPr id="35" name="Picture 34" descr="A picture containing food&#10;&#10;Description automatically generated">
            <a:extLst>
              <a:ext uri="{FF2B5EF4-FFF2-40B4-BE49-F238E27FC236}">
                <a16:creationId xmlns:a16="http://schemas.microsoft.com/office/drawing/2014/main" id="{68A625AA-62D8-EA75-86A7-D00543708F0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07754" y="1981088"/>
            <a:ext cx="768210" cy="1079987"/>
          </a:xfrm>
          <a:prstGeom prst="rect">
            <a:avLst/>
          </a:prstGeom>
        </p:spPr>
      </p:pic>
      <p:pic>
        <p:nvPicPr>
          <p:cNvPr id="36" name="Picture 35" descr="A picture containing food&#10;&#10;Description automatically generated">
            <a:extLst>
              <a:ext uri="{FF2B5EF4-FFF2-40B4-BE49-F238E27FC236}">
                <a16:creationId xmlns:a16="http://schemas.microsoft.com/office/drawing/2014/main" id="{6641E68D-0F38-9A36-9316-6D649DDEC68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05776" y="1990591"/>
            <a:ext cx="768209" cy="1070485"/>
          </a:xfrm>
          <a:prstGeom prst="rect">
            <a:avLst/>
          </a:prstGeom>
        </p:spPr>
      </p:pic>
      <p:pic>
        <p:nvPicPr>
          <p:cNvPr id="37" name="Picture 36" descr="A picture containing bottle, cup&#10;&#10;Description automatically generated">
            <a:extLst>
              <a:ext uri="{FF2B5EF4-FFF2-40B4-BE49-F238E27FC236}">
                <a16:creationId xmlns:a16="http://schemas.microsoft.com/office/drawing/2014/main" id="{E526F412-05DE-9EBA-0473-F9100F2FA1CB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31910" y="1795453"/>
            <a:ext cx="740156" cy="1242943"/>
          </a:xfrm>
          <a:prstGeom prst="rect">
            <a:avLst/>
          </a:prstGeom>
        </p:spPr>
      </p:pic>
      <p:pic>
        <p:nvPicPr>
          <p:cNvPr id="38" name="Picture 37" descr="A picture containing stool, table&#10;&#10;Description automatically generated">
            <a:extLst>
              <a:ext uri="{FF2B5EF4-FFF2-40B4-BE49-F238E27FC236}">
                <a16:creationId xmlns:a16="http://schemas.microsoft.com/office/drawing/2014/main" id="{742047D4-A747-F4AC-EA8A-ECFE71A56C8B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80838" y="1693875"/>
            <a:ext cx="884266" cy="1344521"/>
          </a:xfrm>
          <a:prstGeom prst="rect">
            <a:avLst/>
          </a:prstGeom>
        </p:spPr>
      </p:pic>
      <p:pic>
        <p:nvPicPr>
          <p:cNvPr id="45" name="Picture 44" descr="A picture containing drawing&#10;&#10;Description automatically generated">
            <a:extLst>
              <a:ext uri="{FF2B5EF4-FFF2-40B4-BE49-F238E27FC236}">
                <a16:creationId xmlns:a16="http://schemas.microsoft.com/office/drawing/2014/main" id="{E1EEF45D-6D6C-CD47-AD0A-873A78E25AD5}"/>
              </a:ext>
            </a:extLst>
          </p:cNvPr>
          <p:cNvPicPr>
            <a:picLocks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9560" y="6212226"/>
            <a:ext cx="503999" cy="503999"/>
          </a:xfrm>
          <a:prstGeom prst="rect">
            <a:avLst/>
          </a:prstGeom>
        </p:spPr>
      </p:pic>
      <p:pic>
        <p:nvPicPr>
          <p:cNvPr id="46" name="Picture 45" descr="A picture containing drawing&#10;&#10;Description automatically generated">
            <a:extLst>
              <a:ext uri="{FF2B5EF4-FFF2-40B4-BE49-F238E27FC236}">
                <a16:creationId xmlns:a16="http://schemas.microsoft.com/office/drawing/2014/main" id="{83AC8FC9-FB7F-D15B-1ACB-141701FE23BE}"/>
              </a:ext>
            </a:extLst>
          </p:cNvPr>
          <p:cNvPicPr>
            <a:picLocks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3421" y="6214900"/>
            <a:ext cx="503999" cy="503999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3556AF3D-0829-8D44-1F77-ED58289C9A58}"/>
              </a:ext>
            </a:extLst>
          </p:cNvPr>
          <p:cNvPicPr>
            <a:picLocks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06557" y="5026639"/>
            <a:ext cx="503999" cy="503999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39591DEA-B291-D231-DC12-566F7FAD2C7F}"/>
              </a:ext>
            </a:extLst>
          </p:cNvPr>
          <p:cNvPicPr>
            <a:picLocks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15492" y="5036989"/>
            <a:ext cx="503999" cy="503999"/>
          </a:xfrm>
          <a:prstGeom prst="rect">
            <a:avLst/>
          </a:prstGeom>
        </p:spPr>
      </p:pic>
      <p:pic>
        <p:nvPicPr>
          <p:cNvPr id="52" name="Picture 51" descr="A picture containing drawing&#10;&#10;Description automatically generated">
            <a:extLst>
              <a:ext uri="{FF2B5EF4-FFF2-40B4-BE49-F238E27FC236}">
                <a16:creationId xmlns:a16="http://schemas.microsoft.com/office/drawing/2014/main" id="{F9D93289-73C6-7C6F-D2A9-38F5B140ABB1}"/>
              </a:ext>
            </a:extLst>
          </p:cNvPr>
          <p:cNvPicPr>
            <a:picLocks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5513" y="5634407"/>
            <a:ext cx="503999" cy="503999"/>
          </a:xfrm>
          <a:prstGeom prst="rect">
            <a:avLst/>
          </a:prstGeom>
        </p:spPr>
      </p:pic>
      <p:pic>
        <p:nvPicPr>
          <p:cNvPr id="53" name="Picture 52" descr="A picture containing drawing&#10;&#10;Description automatically generated">
            <a:extLst>
              <a:ext uri="{FF2B5EF4-FFF2-40B4-BE49-F238E27FC236}">
                <a16:creationId xmlns:a16="http://schemas.microsoft.com/office/drawing/2014/main" id="{2D057854-24CE-12BD-CE54-2C62B8BA6CF3}"/>
              </a:ext>
            </a:extLst>
          </p:cNvPr>
          <p:cNvPicPr>
            <a:picLocks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2979" y="5645588"/>
            <a:ext cx="503999" cy="503999"/>
          </a:xfrm>
          <a:prstGeom prst="rect">
            <a:avLst/>
          </a:prstGeom>
        </p:spPr>
      </p:pic>
      <p:pic>
        <p:nvPicPr>
          <p:cNvPr id="55" name="Picture 54" descr="A picture containing drawing, room&#10;&#10;Description automatically generated">
            <a:extLst>
              <a:ext uri="{FF2B5EF4-FFF2-40B4-BE49-F238E27FC236}">
                <a16:creationId xmlns:a16="http://schemas.microsoft.com/office/drawing/2014/main" id="{0DB26896-4929-836C-D32A-68C5A1509212}"/>
              </a:ext>
            </a:extLst>
          </p:cNvPr>
          <p:cNvPicPr>
            <a:picLocks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3422" y="5638530"/>
            <a:ext cx="503999" cy="503999"/>
          </a:xfrm>
          <a:prstGeom prst="rect">
            <a:avLst/>
          </a:prstGeom>
        </p:spPr>
      </p:pic>
      <p:pic>
        <p:nvPicPr>
          <p:cNvPr id="56" name="Picture 55" descr="A picture containing drawing&#10;&#10;Description automatically generated">
            <a:extLst>
              <a:ext uri="{FF2B5EF4-FFF2-40B4-BE49-F238E27FC236}">
                <a16:creationId xmlns:a16="http://schemas.microsoft.com/office/drawing/2014/main" id="{5712731D-BAFA-5B77-1FE3-DB9A501B97E3}"/>
              </a:ext>
            </a:extLst>
          </p:cNvPr>
          <p:cNvPicPr>
            <a:picLocks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9862" y="5027380"/>
            <a:ext cx="503999" cy="503999"/>
          </a:xfrm>
          <a:prstGeom prst="rect">
            <a:avLst/>
          </a:prstGeom>
        </p:spPr>
      </p:pic>
      <p:pic>
        <p:nvPicPr>
          <p:cNvPr id="57" name="Picture 56" descr="A picture containing drawing&#10;&#10;Description automatically generated">
            <a:extLst>
              <a:ext uri="{FF2B5EF4-FFF2-40B4-BE49-F238E27FC236}">
                <a16:creationId xmlns:a16="http://schemas.microsoft.com/office/drawing/2014/main" id="{B1BB6233-5B39-9B09-AF89-1C9B3149E17C}"/>
              </a:ext>
            </a:extLst>
          </p:cNvPr>
          <p:cNvPicPr>
            <a:picLocks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2980" y="5026941"/>
            <a:ext cx="503999" cy="503999"/>
          </a:xfrm>
          <a:prstGeom prst="rect">
            <a:avLst/>
          </a:prstGeom>
        </p:spPr>
      </p:pic>
      <p:pic>
        <p:nvPicPr>
          <p:cNvPr id="58" name="Picture 57" descr="A picture containing drawing&#10;&#10;Description automatically generated">
            <a:extLst>
              <a:ext uri="{FF2B5EF4-FFF2-40B4-BE49-F238E27FC236}">
                <a16:creationId xmlns:a16="http://schemas.microsoft.com/office/drawing/2014/main" id="{EDE76A2E-7255-C4AE-917D-2538B52B23BB}"/>
              </a:ext>
            </a:extLst>
          </p:cNvPr>
          <p:cNvPicPr>
            <a:picLocks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2388" y="5636300"/>
            <a:ext cx="503999" cy="503999"/>
          </a:xfrm>
          <a:prstGeom prst="rect">
            <a:avLst/>
          </a:prstGeom>
        </p:spPr>
      </p:pic>
      <p:pic>
        <p:nvPicPr>
          <p:cNvPr id="59" name="Picture 58" descr="A picture containing drawing&#10;&#10;Description automatically generated">
            <a:extLst>
              <a:ext uri="{FF2B5EF4-FFF2-40B4-BE49-F238E27FC236}">
                <a16:creationId xmlns:a16="http://schemas.microsoft.com/office/drawing/2014/main" id="{6EEFB83B-8983-28A3-97D5-BE5893988DAF}"/>
              </a:ext>
            </a:extLst>
          </p:cNvPr>
          <p:cNvPicPr>
            <a:picLocks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5380" y="5628846"/>
            <a:ext cx="503999" cy="503999"/>
          </a:xfrm>
          <a:prstGeom prst="rect">
            <a:avLst/>
          </a:prstGeom>
        </p:spPr>
      </p:pic>
      <p:pic>
        <p:nvPicPr>
          <p:cNvPr id="60" name="Picture 59" descr="A picture containing drawing&#10;&#10;Description automatically generated">
            <a:extLst>
              <a:ext uri="{FF2B5EF4-FFF2-40B4-BE49-F238E27FC236}">
                <a16:creationId xmlns:a16="http://schemas.microsoft.com/office/drawing/2014/main" id="{1EFE8AF9-F670-6AF1-BFF9-4DEF0846C1DC}"/>
              </a:ext>
            </a:extLst>
          </p:cNvPr>
          <p:cNvPicPr>
            <a:picLocks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5491" y="5628418"/>
            <a:ext cx="503999" cy="503999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2E388263-0BA0-BC14-3CBB-EF1F5A00B086}"/>
              </a:ext>
            </a:extLst>
          </p:cNvPr>
          <p:cNvPicPr>
            <a:picLocks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02114" y="5035629"/>
            <a:ext cx="503999" cy="503999"/>
          </a:xfrm>
          <a:prstGeom prst="rect">
            <a:avLst/>
          </a:prstGeom>
        </p:spPr>
      </p:pic>
      <p:pic>
        <p:nvPicPr>
          <p:cNvPr id="62" name="Picture 61" descr="A picture containing drawing, room&#10;&#10;Description automatically generated">
            <a:extLst>
              <a:ext uri="{FF2B5EF4-FFF2-40B4-BE49-F238E27FC236}">
                <a16:creationId xmlns:a16="http://schemas.microsoft.com/office/drawing/2014/main" id="{C77040D3-754E-ED80-97C4-3D1FBE9655B4}"/>
              </a:ext>
            </a:extLst>
          </p:cNvPr>
          <p:cNvPicPr>
            <a:picLocks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8126" y="5028253"/>
            <a:ext cx="503999" cy="503999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E480410A-B59E-1321-E55E-4E72EE3BD92A}"/>
              </a:ext>
            </a:extLst>
          </p:cNvPr>
          <p:cNvPicPr>
            <a:picLocks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13083" y="6209325"/>
            <a:ext cx="503999" cy="503999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756C62A9-F8D6-4B69-9818-DD38BD8C823E}"/>
              </a:ext>
            </a:extLst>
          </p:cNvPr>
          <p:cNvPicPr>
            <a:picLocks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05381" y="6216594"/>
            <a:ext cx="503999" cy="503999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EB7F48B2-E600-92D1-F481-C26BF3286F03}"/>
              </a:ext>
            </a:extLst>
          </p:cNvPr>
          <p:cNvPicPr>
            <a:picLocks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09546" y="6210372"/>
            <a:ext cx="503999" cy="503999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35559DE2-2B67-6CF4-3FE0-54E38C9578E6}"/>
              </a:ext>
            </a:extLst>
          </p:cNvPr>
          <p:cNvPicPr>
            <a:picLocks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12410" y="6217021"/>
            <a:ext cx="503999" cy="503999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B34ADA00-9CFD-7A98-A542-7E76178343A3}"/>
              </a:ext>
            </a:extLst>
          </p:cNvPr>
          <p:cNvPicPr>
            <a:picLocks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41082" y="5055725"/>
            <a:ext cx="503999" cy="503999"/>
          </a:xfrm>
          <a:prstGeom prst="rect">
            <a:avLst/>
          </a:prstGeom>
        </p:spPr>
      </p:pic>
      <p:pic>
        <p:nvPicPr>
          <p:cNvPr id="68" name="Picture 67" descr="A picture containing drawing&#10;&#10;Description automatically generated">
            <a:extLst>
              <a:ext uri="{FF2B5EF4-FFF2-40B4-BE49-F238E27FC236}">
                <a16:creationId xmlns:a16="http://schemas.microsoft.com/office/drawing/2014/main" id="{0539163F-543E-DA69-6E1C-CB2074CB71D0}"/>
              </a:ext>
            </a:extLst>
          </p:cNvPr>
          <p:cNvPicPr>
            <a:picLocks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9828" y="6211115"/>
            <a:ext cx="503999" cy="503999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6726A726-C9B8-7224-9DB8-5CBACECC465C}"/>
              </a:ext>
            </a:extLst>
          </p:cNvPr>
          <p:cNvPicPr>
            <a:picLocks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40407" y="5638309"/>
            <a:ext cx="503999" cy="503999"/>
          </a:xfrm>
          <a:prstGeom prst="rect">
            <a:avLst/>
          </a:prstGeom>
        </p:spPr>
      </p:pic>
      <p:pic>
        <p:nvPicPr>
          <p:cNvPr id="71" name="Picture 70" descr="A picture containing drawing, room&#10;&#10;Description automatically generated">
            <a:extLst>
              <a:ext uri="{FF2B5EF4-FFF2-40B4-BE49-F238E27FC236}">
                <a16:creationId xmlns:a16="http://schemas.microsoft.com/office/drawing/2014/main" id="{376C1848-35E9-F7CE-14F1-3B65099C0E6C}"/>
              </a:ext>
            </a:extLst>
          </p:cNvPr>
          <p:cNvPicPr>
            <a:picLocks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9453" y="5027380"/>
            <a:ext cx="503999" cy="503999"/>
          </a:xfrm>
          <a:prstGeom prst="rect">
            <a:avLst/>
          </a:prstGeom>
        </p:spPr>
      </p:pic>
      <p:pic>
        <p:nvPicPr>
          <p:cNvPr id="72" name="Picture 71" descr="A picture containing drawing, room&#10;&#10;Description automatically generated">
            <a:extLst>
              <a:ext uri="{FF2B5EF4-FFF2-40B4-BE49-F238E27FC236}">
                <a16:creationId xmlns:a16="http://schemas.microsoft.com/office/drawing/2014/main" id="{7AE30955-7498-13FC-8B9F-47DD40F17980}"/>
              </a:ext>
            </a:extLst>
          </p:cNvPr>
          <p:cNvPicPr>
            <a:picLocks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7551" y="5630916"/>
            <a:ext cx="503999" cy="503999"/>
          </a:xfrm>
          <a:prstGeom prst="rect">
            <a:avLst/>
          </a:prstGeom>
        </p:spPr>
      </p:pic>
      <p:pic>
        <p:nvPicPr>
          <p:cNvPr id="73" name="Picture 72" descr="A picture containing drawing, room&#10;&#10;Description automatically generated">
            <a:extLst>
              <a:ext uri="{FF2B5EF4-FFF2-40B4-BE49-F238E27FC236}">
                <a16:creationId xmlns:a16="http://schemas.microsoft.com/office/drawing/2014/main" id="{7A11E664-2134-D1C1-42A5-3DCB92E662EB}"/>
              </a:ext>
            </a:extLst>
          </p:cNvPr>
          <p:cNvPicPr>
            <a:picLocks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6701" y="6202178"/>
            <a:ext cx="503999" cy="503999"/>
          </a:xfrm>
          <a:prstGeom prst="rect">
            <a:avLst/>
          </a:prstGeom>
        </p:spPr>
      </p:pic>
      <p:pic>
        <p:nvPicPr>
          <p:cNvPr id="80" name="Picture 79" descr="A picture containing food&#10;&#10;Description automatically generated">
            <a:extLst>
              <a:ext uri="{FF2B5EF4-FFF2-40B4-BE49-F238E27FC236}">
                <a16:creationId xmlns:a16="http://schemas.microsoft.com/office/drawing/2014/main" id="{AFDA5C4E-3EAF-D779-743C-4481FDC5748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40959" y="1990590"/>
            <a:ext cx="768209" cy="107048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9C0604D-F8ED-F004-13D1-69AC4AF1F8FE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47943" y="2379653"/>
            <a:ext cx="603161" cy="546834"/>
          </a:xfrm>
          <a:prstGeom prst="rect">
            <a:avLst/>
          </a:prstGeom>
        </p:spPr>
      </p:pic>
      <p:pic>
        <p:nvPicPr>
          <p:cNvPr id="8" name="Picture 7" descr="A red object with a black background&#10;&#10;AI-generated content may be incorrect.">
            <a:extLst>
              <a:ext uri="{FF2B5EF4-FFF2-40B4-BE49-F238E27FC236}">
                <a16:creationId xmlns:a16="http://schemas.microsoft.com/office/drawing/2014/main" id="{A146ABF9-66AC-2E88-7E4D-EBF51EC335AC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79000"/>
                    </a14:imgEffect>
                    <a14:imgEffect>
                      <a14:brightnessContrast bright="-21000" contras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23151" y="2133600"/>
            <a:ext cx="727789" cy="88236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6B0A960-C224-28FA-3D45-A5BB1430EB09}"/>
              </a:ext>
            </a:extLst>
          </p:cNvPr>
          <p:cNvSpPr/>
          <p:nvPr/>
        </p:nvSpPr>
        <p:spPr>
          <a:xfrm>
            <a:off x="5650136" y="2133600"/>
            <a:ext cx="1051511" cy="464343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3A66E44A-E606-FE91-0779-39435C7528B1}"/>
              </a:ext>
            </a:extLst>
          </p:cNvPr>
          <p:cNvPicPr>
            <a:picLocks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1450" y="6211115"/>
            <a:ext cx="506113" cy="503999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47739823-B539-D7F2-BCB7-40AED7AA1B0C}"/>
              </a:ext>
            </a:extLst>
          </p:cNvPr>
          <p:cNvPicPr>
            <a:picLocks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3644" y="5039050"/>
            <a:ext cx="506113" cy="5039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81B8EF4-1032-7BFC-250A-2A81AF8D1F77}"/>
              </a:ext>
            </a:extLst>
          </p:cNvPr>
          <p:cNvPicPr>
            <a:picLocks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21836" y="5637913"/>
            <a:ext cx="506113" cy="50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310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32000" y="132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AF5B4F-FB9B-C4E3-67B2-4ADD25DFCA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le 50">
            <a:extLst>
              <a:ext uri="{FF2B5EF4-FFF2-40B4-BE49-F238E27FC236}">
                <a16:creationId xmlns:a16="http://schemas.microsoft.com/office/drawing/2014/main" id="{BAB79938-8866-DA0E-511A-DC545CF0D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Range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80348F7-EBB2-DE74-A074-A7CD78B1BF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6393058"/>
              </p:ext>
            </p:extLst>
          </p:nvPr>
        </p:nvGraphicFramePr>
        <p:xfrm>
          <a:off x="247303" y="2870092"/>
          <a:ext cx="11501351" cy="38224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6987">
                  <a:extLst>
                    <a:ext uri="{9D8B030D-6E8A-4147-A177-3AD203B41FA5}">
                      <a16:colId xmlns:a16="http://schemas.microsoft.com/office/drawing/2014/main" val="3615156301"/>
                    </a:ext>
                  </a:extLst>
                </a:gridCol>
                <a:gridCol w="1407394">
                  <a:extLst>
                    <a:ext uri="{9D8B030D-6E8A-4147-A177-3AD203B41FA5}">
                      <a16:colId xmlns:a16="http://schemas.microsoft.com/office/drawing/2014/main" val="2417723795"/>
                    </a:ext>
                  </a:extLst>
                </a:gridCol>
                <a:gridCol w="1407394">
                  <a:extLst>
                    <a:ext uri="{9D8B030D-6E8A-4147-A177-3AD203B41FA5}">
                      <a16:colId xmlns:a16="http://schemas.microsoft.com/office/drawing/2014/main" val="2931576673"/>
                    </a:ext>
                  </a:extLst>
                </a:gridCol>
                <a:gridCol w="1407394">
                  <a:extLst>
                    <a:ext uri="{9D8B030D-6E8A-4147-A177-3AD203B41FA5}">
                      <a16:colId xmlns:a16="http://schemas.microsoft.com/office/drawing/2014/main" val="1764516574"/>
                    </a:ext>
                  </a:extLst>
                </a:gridCol>
                <a:gridCol w="1407394">
                  <a:extLst>
                    <a:ext uri="{9D8B030D-6E8A-4147-A177-3AD203B41FA5}">
                      <a16:colId xmlns:a16="http://schemas.microsoft.com/office/drawing/2014/main" val="2885339804"/>
                    </a:ext>
                  </a:extLst>
                </a:gridCol>
                <a:gridCol w="1407394">
                  <a:extLst>
                    <a:ext uri="{9D8B030D-6E8A-4147-A177-3AD203B41FA5}">
                      <a16:colId xmlns:a16="http://schemas.microsoft.com/office/drawing/2014/main" val="3267944699"/>
                    </a:ext>
                  </a:extLst>
                </a:gridCol>
                <a:gridCol w="1407394">
                  <a:extLst>
                    <a:ext uri="{9D8B030D-6E8A-4147-A177-3AD203B41FA5}">
                      <a16:colId xmlns:a16="http://schemas.microsoft.com/office/drawing/2014/main" val="2119067560"/>
                    </a:ext>
                  </a:extLst>
                </a:gridCol>
              </a:tblGrid>
              <a:tr h="429865">
                <a:tc>
                  <a:txBody>
                    <a:bodyPr/>
                    <a:lstStyle/>
                    <a:p>
                      <a:pPr algn="l"/>
                      <a:r>
                        <a:rPr lang="en-US" sz="1100" b="0" i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WELL TYPE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9EBA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ONSHORE + OFFSHORE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9EB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9EB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i="0" dirty="0">
                        <a:latin typeface="Avant Garde Book BT" panose="020B0402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UNDER-REAM / OFFSHORE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9EB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7011067"/>
                  </a:ext>
                </a:extLst>
              </a:tr>
              <a:tr h="348625">
                <a:tc>
                  <a:txBody>
                    <a:bodyPr/>
                    <a:lstStyle/>
                    <a:p>
                      <a:pPr algn="l"/>
                      <a:r>
                        <a:rPr lang="en-US" sz="1100" b="0" i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WELL LEVEL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9EB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9EBA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b="0" i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(L1+L2)+L3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9EB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(L3+L4)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9EB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6708964"/>
                  </a:ext>
                </a:extLst>
              </a:tr>
              <a:tr h="544427">
                <a:tc rowSpan="2">
                  <a:txBody>
                    <a:bodyPr/>
                    <a:lstStyle/>
                    <a:p>
                      <a:pPr algn="l"/>
                      <a:r>
                        <a:rPr lang="en-US" sz="1100" b="0" i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PRODUCT NAME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9EB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ES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S2-HD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S2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S2 </a:t>
                      </a:r>
                      <a:r>
                        <a:rPr lang="en-US" sz="1200" b="1" i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Hinged</a:t>
                      </a:r>
                      <a:endParaRPr lang="en-US" sz="1400" b="1" i="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TUR</a:t>
                      </a:r>
                    </a:p>
                    <a:p>
                      <a:pPr algn="ctr"/>
                      <a:r>
                        <a:rPr lang="en-US" sz="900" b="1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(includes variants)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UROS</a:t>
                      </a:r>
                      <a:r>
                        <a:rPr lang="en-US" sz="900" b="1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900" b="1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(includes variants)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3935088"/>
                  </a:ext>
                </a:extLst>
              </a:tr>
              <a:tr h="659044">
                <a:tc vMerge="1">
                  <a:txBody>
                    <a:bodyPr/>
                    <a:lstStyle/>
                    <a:p>
                      <a:pPr algn="l"/>
                      <a:endParaRPr lang="en-US" sz="1200" b="0" i="0" dirty="0">
                        <a:solidFill>
                          <a:schemeClr val="bg1"/>
                        </a:solidFill>
                        <a:latin typeface="Avant Garde Book BT" panose="020B0402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9E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spc="-4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Single piece, bow spring</a:t>
                      </a:r>
                    </a:p>
                    <a:p>
                      <a:pPr algn="ctr"/>
                      <a:endParaRPr lang="en-US" sz="1000" b="0" i="0" spc="-4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spc="-4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Heavy duty single piece, bow spring</a:t>
                      </a:r>
                    </a:p>
                    <a:p>
                      <a:pPr algn="ctr"/>
                      <a:endParaRPr lang="en-US" sz="1000" b="0" i="0" spc="-4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spc="-4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Single piece, bow spring</a:t>
                      </a:r>
                    </a:p>
                    <a:p>
                      <a:pPr algn="ctr"/>
                      <a:endParaRPr lang="en-US" sz="1000" b="0" i="0" spc="-40" baseline="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spc="-4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Hinged bow spring</a:t>
                      </a:r>
                    </a:p>
                    <a:p>
                      <a:pPr algn="ctr"/>
                      <a:endParaRPr lang="en-US" sz="1000" b="0" i="0" spc="-40" baseline="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spc="-4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Single piece, bow spring</a:t>
                      </a:r>
                    </a:p>
                    <a:p>
                      <a:pPr algn="ctr"/>
                      <a:endParaRPr lang="en-US" sz="1000" b="0" i="0" spc="-4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spc="-4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Single piece, bow spring</a:t>
                      </a:r>
                    </a:p>
                    <a:p>
                      <a:pPr algn="ctr"/>
                      <a:endParaRPr lang="en-US" sz="1000" b="0" i="0" spc="-4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2995145"/>
                  </a:ext>
                </a:extLst>
              </a:tr>
              <a:tr h="613508">
                <a:tc>
                  <a:txBody>
                    <a:bodyPr/>
                    <a:lstStyle/>
                    <a:p>
                      <a:r>
                        <a:rPr lang="en-US" sz="1100" b="0" i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FLEXIBILITY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(0-8)</a:t>
                      </a:r>
                      <a:r>
                        <a:rPr lang="en-US" sz="1100" b="0" i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9EB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b="0" i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b="0" i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b="0" i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b="0" i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b="0" i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b="0" i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8896748"/>
                  </a:ext>
                </a:extLst>
              </a:tr>
              <a:tr h="613508">
                <a:tc>
                  <a:txBody>
                    <a:bodyPr/>
                    <a:lstStyle/>
                    <a:p>
                      <a:r>
                        <a:rPr lang="en-US" sz="1100" b="0" i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RUNABILITY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(0-8)</a:t>
                      </a:r>
                      <a:r>
                        <a:rPr lang="en-US" sz="1100" b="0" i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9EB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b="0" i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b="0" i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b="0" i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b="0" i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b="0" i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b="0" i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504771"/>
                  </a:ext>
                </a:extLst>
              </a:tr>
              <a:tr h="613508">
                <a:tc>
                  <a:txBody>
                    <a:bodyPr/>
                    <a:lstStyle/>
                    <a:p>
                      <a:r>
                        <a:rPr lang="en-US" sz="1100" b="0" i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STRENGTH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(0-8)</a:t>
                      </a:r>
                      <a:r>
                        <a:rPr lang="en-US" sz="1100" b="0" i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9EB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b="0" i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b="0" i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b="0" i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b="0" i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b="0" i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b="0" i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9901622"/>
                  </a:ext>
                </a:extLst>
              </a:tr>
            </a:tbl>
          </a:graphicData>
        </a:graphic>
      </p:graphicFrame>
      <p:pic>
        <p:nvPicPr>
          <p:cNvPr id="32" name="Picture 31" descr="A picture containing plate, food&#10;&#10;Description automatically generated">
            <a:extLst>
              <a:ext uri="{FF2B5EF4-FFF2-40B4-BE49-F238E27FC236}">
                <a16:creationId xmlns:a16="http://schemas.microsoft.com/office/drawing/2014/main" id="{6C94EC8D-40C2-089E-E4D6-F37525B9BF1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449926" y="6148683"/>
            <a:ext cx="512630" cy="633940"/>
          </a:xfrm>
          <a:prstGeom prst="rect">
            <a:avLst/>
          </a:prstGeom>
        </p:spPr>
      </p:pic>
      <p:pic>
        <p:nvPicPr>
          <p:cNvPr id="33" name="Picture 32" descr="A close up of a logo&#10;&#10;Description automatically generated">
            <a:extLst>
              <a:ext uri="{FF2B5EF4-FFF2-40B4-BE49-F238E27FC236}">
                <a16:creationId xmlns:a16="http://schemas.microsoft.com/office/drawing/2014/main" id="{DF63E2CC-72A0-BC91-468D-CDB1B0DD5C5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465363" y="5431172"/>
            <a:ext cx="368509" cy="842304"/>
          </a:xfrm>
          <a:prstGeom prst="rect">
            <a:avLst/>
          </a:prstGeom>
        </p:spPr>
      </p:pic>
      <p:pic>
        <p:nvPicPr>
          <p:cNvPr id="34" name="Picture 33" descr="A picture containing object, knife, drawing&#10;&#10;Description automatically generated">
            <a:extLst>
              <a:ext uri="{FF2B5EF4-FFF2-40B4-BE49-F238E27FC236}">
                <a16:creationId xmlns:a16="http://schemas.microsoft.com/office/drawing/2014/main" id="{C53F0F96-43AA-C6D4-58FB-30E0005614E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454587" y="4832250"/>
            <a:ext cx="371457" cy="810450"/>
          </a:xfrm>
          <a:prstGeom prst="rect">
            <a:avLst/>
          </a:prstGeom>
        </p:spPr>
      </p:pic>
      <p:pic>
        <p:nvPicPr>
          <p:cNvPr id="35" name="Picture 34" descr="A picture containing food&#10;&#10;Description automatically generated">
            <a:extLst>
              <a:ext uri="{FF2B5EF4-FFF2-40B4-BE49-F238E27FC236}">
                <a16:creationId xmlns:a16="http://schemas.microsoft.com/office/drawing/2014/main" id="{1BA0DDC8-AA02-69AF-9D4D-26B28C13D07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99344" y="1987105"/>
            <a:ext cx="768210" cy="1079987"/>
          </a:xfrm>
          <a:prstGeom prst="rect">
            <a:avLst/>
          </a:prstGeom>
        </p:spPr>
      </p:pic>
      <p:pic>
        <p:nvPicPr>
          <p:cNvPr id="36" name="Picture 35" descr="A picture containing food&#10;&#10;Description automatically generated">
            <a:extLst>
              <a:ext uri="{FF2B5EF4-FFF2-40B4-BE49-F238E27FC236}">
                <a16:creationId xmlns:a16="http://schemas.microsoft.com/office/drawing/2014/main" id="{7CA53482-3D10-D097-A24D-09FC6F71883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67002" y="1996607"/>
            <a:ext cx="768209" cy="1070485"/>
          </a:xfrm>
          <a:prstGeom prst="rect">
            <a:avLst/>
          </a:prstGeom>
        </p:spPr>
      </p:pic>
      <p:pic>
        <p:nvPicPr>
          <p:cNvPr id="37" name="Picture 36" descr="A picture containing bottle, cup&#10;&#10;Description automatically generated">
            <a:extLst>
              <a:ext uri="{FF2B5EF4-FFF2-40B4-BE49-F238E27FC236}">
                <a16:creationId xmlns:a16="http://schemas.microsoft.com/office/drawing/2014/main" id="{315625A6-D490-45D3-77AB-D1935627E5E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57166" y="1799985"/>
            <a:ext cx="740156" cy="1242943"/>
          </a:xfrm>
          <a:prstGeom prst="rect">
            <a:avLst/>
          </a:prstGeom>
        </p:spPr>
      </p:pic>
      <p:pic>
        <p:nvPicPr>
          <p:cNvPr id="38" name="Picture 37" descr="A picture containing stool, table&#10;&#10;Description automatically generated">
            <a:extLst>
              <a:ext uri="{FF2B5EF4-FFF2-40B4-BE49-F238E27FC236}">
                <a16:creationId xmlns:a16="http://schemas.microsoft.com/office/drawing/2014/main" id="{A6B1014E-0EA9-F398-0C76-0A595FF6713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80627" y="1678250"/>
            <a:ext cx="884266" cy="1344521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7A85C2C3-A2B2-A3C8-EA7B-3F106E41C004}"/>
              </a:ext>
            </a:extLst>
          </p:cNvPr>
          <p:cNvPicPr>
            <a:picLocks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58018" y="4948468"/>
            <a:ext cx="503999" cy="503999"/>
          </a:xfrm>
          <a:prstGeom prst="rect">
            <a:avLst/>
          </a:prstGeom>
        </p:spPr>
      </p:pic>
      <p:pic>
        <p:nvPicPr>
          <p:cNvPr id="52" name="Picture 51" descr="A picture containing drawing&#10;&#10;Description automatically generated">
            <a:extLst>
              <a:ext uri="{FF2B5EF4-FFF2-40B4-BE49-F238E27FC236}">
                <a16:creationId xmlns:a16="http://schemas.microsoft.com/office/drawing/2014/main" id="{CD06597D-F5B4-7BF7-E6B9-73F92BE0175F}"/>
              </a:ext>
            </a:extLst>
          </p:cNvPr>
          <p:cNvPicPr>
            <a:picLocks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0639" y="5532893"/>
            <a:ext cx="503999" cy="503999"/>
          </a:xfrm>
          <a:prstGeom prst="rect">
            <a:avLst/>
          </a:prstGeom>
        </p:spPr>
      </p:pic>
      <p:pic>
        <p:nvPicPr>
          <p:cNvPr id="53" name="Picture 52" descr="A picture containing drawing&#10;&#10;Description automatically generated">
            <a:extLst>
              <a:ext uri="{FF2B5EF4-FFF2-40B4-BE49-F238E27FC236}">
                <a16:creationId xmlns:a16="http://schemas.microsoft.com/office/drawing/2014/main" id="{E2FA175F-27D3-1BA9-F013-6EF60F8C1F70}"/>
              </a:ext>
            </a:extLst>
          </p:cNvPr>
          <p:cNvPicPr>
            <a:picLocks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2104" y="5523312"/>
            <a:ext cx="503999" cy="503999"/>
          </a:xfrm>
          <a:prstGeom prst="rect">
            <a:avLst/>
          </a:prstGeom>
        </p:spPr>
      </p:pic>
      <p:pic>
        <p:nvPicPr>
          <p:cNvPr id="56" name="Picture 55" descr="A picture containing drawing&#10;&#10;Description automatically generated">
            <a:extLst>
              <a:ext uri="{FF2B5EF4-FFF2-40B4-BE49-F238E27FC236}">
                <a16:creationId xmlns:a16="http://schemas.microsoft.com/office/drawing/2014/main" id="{A9F47299-4D57-5252-51AD-8077F3349FCD}"/>
              </a:ext>
            </a:extLst>
          </p:cNvPr>
          <p:cNvPicPr>
            <a:picLocks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4988" y="4935914"/>
            <a:ext cx="503999" cy="503999"/>
          </a:xfrm>
          <a:prstGeom prst="rect">
            <a:avLst/>
          </a:prstGeom>
        </p:spPr>
      </p:pic>
      <p:pic>
        <p:nvPicPr>
          <p:cNvPr id="57" name="Picture 56" descr="A picture containing drawing&#10;&#10;Description automatically generated">
            <a:extLst>
              <a:ext uri="{FF2B5EF4-FFF2-40B4-BE49-F238E27FC236}">
                <a16:creationId xmlns:a16="http://schemas.microsoft.com/office/drawing/2014/main" id="{D43C0E3E-CD79-C6D8-9BAB-25A9F06C8D45}"/>
              </a:ext>
            </a:extLst>
          </p:cNvPr>
          <p:cNvPicPr>
            <a:picLocks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2105" y="4924761"/>
            <a:ext cx="503999" cy="503999"/>
          </a:xfrm>
          <a:prstGeom prst="rect">
            <a:avLst/>
          </a:prstGeom>
        </p:spPr>
      </p:pic>
      <p:pic>
        <p:nvPicPr>
          <p:cNvPr id="58" name="Picture 57" descr="A picture containing drawing&#10;&#10;Description automatically generated">
            <a:extLst>
              <a:ext uri="{FF2B5EF4-FFF2-40B4-BE49-F238E27FC236}">
                <a16:creationId xmlns:a16="http://schemas.microsoft.com/office/drawing/2014/main" id="{4A8FE7DB-B052-C669-2F71-13BBD4DD9282}"/>
              </a:ext>
            </a:extLst>
          </p:cNvPr>
          <p:cNvPicPr>
            <a:picLocks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3645" y="5528564"/>
            <a:ext cx="503999" cy="503999"/>
          </a:xfrm>
          <a:prstGeom prst="rect">
            <a:avLst/>
          </a:prstGeom>
        </p:spPr>
      </p:pic>
      <p:pic>
        <p:nvPicPr>
          <p:cNvPr id="60" name="Picture 59" descr="A picture containing drawing&#10;&#10;Description automatically generated">
            <a:extLst>
              <a:ext uri="{FF2B5EF4-FFF2-40B4-BE49-F238E27FC236}">
                <a16:creationId xmlns:a16="http://schemas.microsoft.com/office/drawing/2014/main" id="{A283FC42-5EB9-F1E8-B75E-3063CE9673C1}"/>
              </a:ext>
            </a:extLst>
          </p:cNvPr>
          <p:cNvPicPr>
            <a:picLocks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8017" y="5529849"/>
            <a:ext cx="503999" cy="503999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7C51F54A-4042-E125-75ED-3CCE72B988FF}"/>
              </a:ext>
            </a:extLst>
          </p:cNvPr>
          <p:cNvPicPr>
            <a:picLocks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93371" y="4947989"/>
            <a:ext cx="503999" cy="503999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F65D02F4-FD02-DAB3-382F-360C21BECAE0}"/>
              </a:ext>
            </a:extLst>
          </p:cNvPr>
          <p:cNvPicPr>
            <a:picLocks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55609" y="6133286"/>
            <a:ext cx="503999" cy="503999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DEC33660-6218-AED7-5BA4-681C87F45232}"/>
              </a:ext>
            </a:extLst>
          </p:cNvPr>
          <p:cNvPicPr>
            <a:picLocks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96638" y="6141436"/>
            <a:ext cx="503999" cy="503999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3E62DF0C-8074-517D-03EC-A1DDCFD3BAAB}"/>
              </a:ext>
            </a:extLst>
          </p:cNvPr>
          <p:cNvPicPr>
            <a:picLocks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74672" y="6141436"/>
            <a:ext cx="503999" cy="503999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A23219E8-E1EE-D707-1328-F46756AF483F}"/>
              </a:ext>
            </a:extLst>
          </p:cNvPr>
          <p:cNvPicPr>
            <a:picLocks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11535" y="6123516"/>
            <a:ext cx="503999" cy="503999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A89F931C-85DC-7EE0-8298-E93291415837}"/>
              </a:ext>
            </a:extLst>
          </p:cNvPr>
          <p:cNvPicPr>
            <a:picLocks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48558" y="4935585"/>
            <a:ext cx="503999" cy="503999"/>
          </a:xfrm>
          <a:prstGeom prst="rect">
            <a:avLst/>
          </a:prstGeom>
        </p:spPr>
      </p:pic>
      <p:pic>
        <p:nvPicPr>
          <p:cNvPr id="68" name="Picture 67" descr="A picture containing drawing&#10;&#10;Description automatically generated">
            <a:extLst>
              <a:ext uri="{FF2B5EF4-FFF2-40B4-BE49-F238E27FC236}">
                <a16:creationId xmlns:a16="http://schemas.microsoft.com/office/drawing/2014/main" id="{F113310D-5598-E27B-6DA3-21DB0AE46C40}"/>
              </a:ext>
            </a:extLst>
          </p:cNvPr>
          <p:cNvPicPr>
            <a:picLocks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7304" y="6113505"/>
            <a:ext cx="503999" cy="503999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222ABF49-75C9-28FC-4640-5BF1ED68D5DE}"/>
              </a:ext>
            </a:extLst>
          </p:cNvPr>
          <p:cNvPicPr>
            <a:picLocks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47883" y="5518169"/>
            <a:ext cx="503999" cy="503999"/>
          </a:xfrm>
          <a:prstGeom prst="rect">
            <a:avLst/>
          </a:prstGeom>
        </p:spPr>
      </p:pic>
      <p:pic>
        <p:nvPicPr>
          <p:cNvPr id="80" name="Picture 79" descr="A picture containing food&#10;&#10;Description automatically generated">
            <a:extLst>
              <a:ext uri="{FF2B5EF4-FFF2-40B4-BE49-F238E27FC236}">
                <a16:creationId xmlns:a16="http://schemas.microsoft.com/office/drawing/2014/main" id="{2D7C6E11-879D-7EE9-39BF-38E179BD0B2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22804" y="1996607"/>
            <a:ext cx="768209" cy="107048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2F0E30F-68F1-087F-593F-0741A7B503A2}"/>
              </a:ext>
            </a:extLst>
          </p:cNvPr>
          <p:cNvSpPr/>
          <p:nvPr/>
        </p:nvSpPr>
        <p:spPr>
          <a:xfrm>
            <a:off x="3294590" y="2133600"/>
            <a:ext cx="1413807" cy="455202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C38240DE-1C1A-D9CD-D0D5-3DC01F7EFDF4}"/>
              </a:ext>
            </a:extLst>
          </p:cNvPr>
          <p:cNvPicPr>
            <a:picLocks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705" y="6123516"/>
            <a:ext cx="503999" cy="503999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338C2FDE-6A10-6D9A-AD75-15061D14F69E}"/>
              </a:ext>
            </a:extLst>
          </p:cNvPr>
          <p:cNvPicPr>
            <a:picLocks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1899" y="4938969"/>
            <a:ext cx="503999" cy="5039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7014F60-D5FD-B034-B3B8-71821773B5AC}"/>
              </a:ext>
            </a:extLst>
          </p:cNvPr>
          <p:cNvPicPr>
            <a:picLocks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90091" y="5527784"/>
            <a:ext cx="503999" cy="503999"/>
          </a:xfrm>
          <a:prstGeom prst="rect">
            <a:avLst/>
          </a:prstGeom>
        </p:spPr>
      </p:pic>
      <p:pic>
        <p:nvPicPr>
          <p:cNvPr id="3" name="Picture 2" descr="A red object with a black background&#10;&#10;AI-generated content may be incorrect.">
            <a:extLst>
              <a:ext uri="{FF2B5EF4-FFF2-40B4-BE49-F238E27FC236}">
                <a16:creationId xmlns:a16="http://schemas.microsoft.com/office/drawing/2014/main" id="{1304531C-9C05-61E0-623F-3317CDA0E180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79000"/>
                    </a14:imgEffect>
                    <a14:imgEffect>
                      <a14:brightnessContrast bright="-22000" contras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37598" y="2133600"/>
            <a:ext cx="727789" cy="882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000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32000" y="132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394CB4B-A34F-7BB6-594E-32898431A6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35E913-3B85-9F67-037B-883C06E92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BF632-A5F1-2646-A0C6-5A27CF9D2E8E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2E247F8-BA9F-8789-7E92-CBB5ACD65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Product Sizes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7D152CF-8AF4-DC8F-CCA2-B6FDBB6B2D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9067705"/>
              </p:ext>
            </p:extLst>
          </p:nvPr>
        </p:nvGraphicFramePr>
        <p:xfrm>
          <a:off x="351692" y="1825625"/>
          <a:ext cx="11521653" cy="4796236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5046402">
                  <a:extLst>
                    <a:ext uri="{9D8B030D-6E8A-4147-A177-3AD203B41FA5}">
                      <a16:colId xmlns:a16="http://schemas.microsoft.com/office/drawing/2014/main" val="2059610933"/>
                    </a:ext>
                  </a:extLst>
                </a:gridCol>
                <a:gridCol w="3392660">
                  <a:extLst>
                    <a:ext uri="{9D8B030D-6E8A-4147-A177-3AD203B41FA5}">
                      <a16:colId xmlns:a16="http://schemas.microsoft.com/office/drawing/2014/main" val="2693695653"/>
                    </a:ext>
                  </a:extLst>
                </a:gridCol>
                <a:gridCol w="3082591">
                  <a:extLst>
                    <a:ext uri="{9D8B030D-6E8A-4147-A177-3AD203B41FA5}">
                      <a16:colId xmlns:a16="http://schemas.microsoft.com/office/drawing/2014/main" val="3850224164"/>
                    </a:ext>
                  </a:extLst>
                </a:gridCol>
              </a:tblGrid>
              <a:tr h="494851">
                <a:tc>
                  <a:txBody>
                    <a:bodyPr/>
                    <a:lstStyle/>
                    <a:p>
                      <a:pPr marL="0" algn="l" defTabSz="1320759" rtl="0" eaLnBrk="1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i="0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Product size</a:t>
                      </a:r>
                    </a:p>
                  </a:txBody>
                  <a:tcPr marL="57963" marR="5796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A54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20759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Centralizer</a:t>
                      </a:r>
                    </a:p>
                    <a:p>
                      <a:pPr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i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Part Number</a:t>
                      </a:r>
                    </a:p>
                  </a:txBody>
                  <a:tcPr marL="57963" marR="5796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A54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20759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Recommended Stop Collar</a:t>
                      </a:r>
                    </a:p>
                    <a:p>
                      <a:pPr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i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Part Number</a:t>
                      </a:r>
                    </a:p>
                  </a:txBody>
                  <a:tcPr marL="57963" marR="57963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A54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6988561"/>
                  </a:ext>
                </a:extLst>
              </a:tr>
              <a:tr h="2867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0" i="0" dirty="0">
                          <a:effectLst/>
                          <a:latin typeface="+mj-lt"/>
                        </a:rPr>
                        <a:t>4-1/2" ID for use in 6" Hole</a:t>
                      </a:r>
                      <a:endParaRPr lang="en-GB" sz="1600" b="0" i="0" dirty="0">
                        <a:solidFill>
                          <a:srgbClr val="575756"/>
                        </a:solidFill>
                        <a:effectLst/>
                        <a:latin typeface="+mj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7963" marR="57963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86B4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kern="1200" dirty="0">
                          <a:solidFill>
                            <a:srgbClr val="535353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0412-0600ES</a:t>
                      </a:r>
                    </a:p>
                  </a:txBody>
                  <a:tcPr marL="9525" marR="9525" marT="9525" marB="0" anchor="b"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kern="1200" dirty="0">
                          <a:solidFill>
                            <a:srgbClr val="535353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0412-OSO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3937154"/>
                  </a:ext>
                </a:extLst>
              </a:tr>
              <a:tr h="28675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0" i="0" kern="1200" dirty="0">
                          <a:solidFill>
                            <a:schemeClr val="lt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5" ID for use in 6" Hole</a:t>
                      </a:r>
                      <a:endParaRPr lang="en-GB" sz="1600" b="0" i="0" kern="1200" dirty="0">
                        <a:solidFill>
                          <a:schemeClr val="lt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57963" marR="57963" marT="0" marB="0" anchor="ctr">
                    <a:solidFill>
                      <a:srgbClr val="86B4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kern="1200" dirty="0">
                          <a:solidFill>
                            <a:srgbClr val="535353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0500-0600ES</a:t>
                      </a:r>
                    </a:p>
                  </a:txBody>
                  <a:tcPr marL="9525" marR="9525" marT="9525" marB="0" anchor="b">
                    <a:lnR w="12700" cmpd="sng">
                      <a:noFill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kern="1200" dirty="0">
                          <a:solidFill>
                            <a:srgbClr val="535353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0500-OSO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1016051"/>
                  </a:ext>
                </a:extLst>
              </a:tr>
              <a:tr h="2867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5" ID for use in 6-1/2" Hole</a:t>
                      </a:r>
                      <a:endParaRPr kumimoji="0" lang="en-GB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entury Gothic" panose="020F0302020204030204"/>
                        <a:ea typeface="+mn-ea"/>
                        <a:cs typeface="+mn-cs"/>
                      </a:endParaRPr>
                    </a:p>
                  </a:txBody>
                  <a:tcPr marL="64899" marR="64899" marT="0" marB="0" anchor="ctr">
                    <a:solidFill>
                      <a:srgbClr val="86B4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kern="1200" dirty="0">
                          <a:solidFill>
                            <a:srgbClr val="535353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0500-0612ES</a:t>
                      </a:r>
                    </a:p>
                  </a:txBody>
                  <a:tcPr marL="9525" marR="9525" marT="9525" marB="0" anchor="b">
                    <a:lnR w="12700" cmpd="sng">
                      <a:noFill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kern="1200" dirty="0">
                          <a:solidFill>
                            <a:srgbClr val="535353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0500-OSO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5599674"/>
                  </a:ext>
                </a:extLst>
              </a:tr>
              <a:tr h="2867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5" ID for use in 6-1/8" Hole</a:t>
                      </a:r>
                      <a:endParaRPr kumimoji="0" lang="en-GB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entury Gothic" panose="020F0302020204030204"/>
                        <a:ea typeface="+mn-ea"/>
                        <a:cs typeface="+mn-cs"/>
                      </a:endParaRPr>
                    </a:p>
                  </a:txBody>
                  <a:tcPr marL="64899" marR="64899" marT="0" marB="0" anchor="ctr">
                    <a:solidFill>
                      <a:srgbClr val="86B4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kern="1200" dirty="0">
                          <a:solidFill>
                            <a:srgbClr val="535353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0500-0618ES</a:t>
                      </a:r>
                    </a:p>
                  </a:txBody>
                  <a:tcPr marL="9525" marR="9525" marT="9525" marB="0" anchor="b">
                    <a:lnR w="12700" cmpd="sng">
                      <a:noFill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kern="1200" dirty="0">
                          <a:solidFill>
                            <a:srgbClr val="535353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0500-OSO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0264405"/>
                  </a:ext>
                </a:extLst>
              </a:tr>
              <a:tr h="2867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5" ID for use in 6-3/4" Hole</a:t>
                      </a:r>
                      <a:endParaRPr kumimoji="0" lang="en-GB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entury Gothic" panose="020F0302020204030204"/>
                        <a:ea typeface="+mn-ea"/>
                        <a:cs typeface="+mn-cs"/>
                      </a:endParaRPr>
                    </a:p>
                  </a:txBody>
                  <a:tcPr marL="64899" marR="64899" marT="0" marB="0" anchor="ctr">
                    <a:solidFill>
                      <a:srgbClr val="86B4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kern="1200" dirty="0">
                          <a:solidFill>
                            <a:srgbClr val="535353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0500-0634ES</a:t>
                      </a:r>
                    </a:p>
                  </a:txBody>
                  <a:tcPr marL="9525" marR="9525" marT="9525" marB="0" anchor="b">
                    <a:lnR w="12700" cmpd="sng">
                      <a:noFill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kern="1200" dirty="0">
                          <a:solidFill>
                            <a:srgbClr val="535353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0500-OSO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3644958"/>
                  </a:ext>
                </a:extLst>
              </a:tr>
              <a:tr h="28675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0" i="0" kern="1200" dirty="0">
                          <a:solidFill>
                            <a:schemeClr val="lt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5-1/2" ID for use in 8-1/2" Hole</a:t>
                      </a:r>
                      <a:endParaRPr lang="en-GB" sz="1600" b="0" i="0" kern="1200" dirty="0">
                        <a:solidFill>
                          <a:schemeClr val="lt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4899" marR="64899" marT="0" marB="0" anchor="ctr">
                    <a:solidFill>
                      <a:srgbClr val="86B4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kern="1200" dirty="0">
                          <a:solidFill>
                            <a:srgbClr val="535353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0512-0812ES</a:t>
                      </a:r>
                    </a:p>
                  </a:txBody>
                  <a:tcPr marL="9525" marR="9525" marT="9525" marB="0" anchor="b">
                    <a:lnR w="12700" cmpd="sng">
                      <a:noFill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kern="1200" dirty="0">
                          <a:solidFill>
                            <a:srgbClr val="535353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0512-OSO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3848570"/>
                  </a:ext>
                </a:extLst>
              </a:tr>
              <a:tr h="28675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0" i="0" kern="1200" dirty="0">
                          <a:solidFill>
                            <a:schemeClr val="lt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5-1/2" ID for use in 8-3/4" Hole</a:t>
                      </a:r>
                      <a:endParaRPr lang="en-GB" sz="1600" b="0" i="0" kern="1200" dirty="0">
                        <a:solidFill>
                          <a:schemeClr val="lt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4899" marR="64899" marT="0" marB="0" anchor="ctr">
                    <a:solidFill>
                      <a:srgbClr val="86B4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kern="1200" dirty="0">
                          <a:solidFill>
                            <a:srgbClr val="535353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0512-0834ES</a:t>
                      </a:r>
                    </a:p>
                  </a:txBody>
                  <a:tcPr marL="9525" marR="9525" marT="9525" marB="0" anchor="b">
                    <a:lnR w="12700" cmpd="sng">
                      <a:noFill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kern="1200" dirty="0">
                          <a:solidFill>
                            <a:srgbClr val="535353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0512-OSO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7527682"/>
                  </a:ext>
                </a:extLst>
              </a:tr>
              <a:tr h="28675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0" i="0" kern="1200" dirty="0">
                          <a:solidFill>
                            <a:schemeClr val="lt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7" ID for use in 8-1/2" Hole</a:t>
                      </a:r>
                      <a:endParaRPr lang="en-GB" sz="1600" b="0" i="0" kern="1200" dirty="0">
                        <a:solidFill>
                          <a:schemeClr val="lt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4899" marR="64899" marT="0" marB="0" anchor="ctr">
                    <a:solidFill>
                      <a:srgbClr val="86B4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kern="1200" dirty="0">
                          <a:solidFill>
                            <a:srgbClr val="535353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0700-0812ES</a:t>
                      </a:r>
                    </a:p>
                  </a:txBody>
                  <a:tcPr marL="9525" marR="9525" marT="9525" marB="0" anchor="b">
                    <a:lnR w="12700" cmpd="sng">
                      <a:noFill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kern="1200" dirty="0">
                          <a:solidFill>
                            <a:srgbClr val="535353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0700-OSO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264045"/>
                  </a:ext>
                </a:extLst>
              </a:tr>
              <a:tr h="28675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0" i="0" kern="1200" dirty="0">
                          <a:solidFill>
                            <a:schemeClr val="lt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7" ID for use in 8-3/4" Hole</a:t>
                      </a:r>
                      <a:endParaRPr lang="en-GB" sz="1600" b="0" i="0" kern="1200" dirty="0">
                        <a:solidFill>
                          <a:schemeClr val="lt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4899" marR="64899" marT="0" marB="0" anchor="ctr">
                    <a:solidFill>
                      <a:srgbClr val="86B4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kern="1200" dirty="0">
                          <a:solidFill>
                            <a:srgbClr val="535353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0700-0834ES</a:t>
                      </a:r>
                    </a:p>
                  </a:txBody>
                  <a:tcPr marL="9525" marR="9525" marT="9525" marB="0" anchor="b">
                    <a:lnR w="12700" cmpd="sng">
                      <a:noFill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kern="1200" dirty="0">
                          <a:solidFill>
                            <a:srgbClr val="535353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0700-OSO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3261063"/>
                  </a:ext>
                </a:extLst>
              </a:tr>
              <a:tr h="28675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0" i="0" kern="1200" dirty="0">
                          <a:solidFill>
                            <a:schemeClr val="lt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7-5/8" ID for use in 8-1/2" Hole</a:t>
                      </a:r>
                      <a:endParaRPr lang="en-GB" sz="1600" b="0" i="0" kern="1200" dirty="0">
                        <a:solidFill>
                          <a:schemeClr val="lt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4899" marR="64899" marT="0" marB="0" anchor="ctr">
                    <a:solidFill>
                      <a:srgbClr val="86B4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kern="1200" dirty="0">
                          <a:solidFill>
                            <a:srgbClr val="535353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0758-0812ES</a:t>
                      </a:r>
                    </a:p>
                  </a:txBody>
                  <a:tcPr marL="9525" marR="9525" marT="9525" marB="0" anchor="b">
                    <a:lnR w="12700" cmpd="sng">
                      <a:noFill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kern="1200" dirty="0">
                          <a:solidFill>
                            <a:srgbClr val="535353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0758-OSO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364337"/>
                  </a:ext>
                </a:extLst>
              </a:tr>
              <a:tr h="28675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0" i="0" kern="1200" dirty="0">
                          <a:solidFill>
                            <a:schemeClr val="lt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7-5/8" ID for use in 8-3/4" Hole</a:t>
                      </a:r>
                      <a:endParaRPr lang="en-GB" sz="1600" b="0" i="0" kern="1200" dirty="0">
                        <a:solidFill>
                          <a:schemeClr val="lt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4899" marR="64899" marT="0" marB="0" anchor="ctr">
                    <a:solidFill>
                      <a:srgbClr val="86B4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kern="1200" dirty="0">
                          <a:solidFill>
                            <a:srgbClr val="535353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0758-0834ES</a:t>
                      </a:r>
                    </a:p>
                  </a:txBody>
                  <a:tcPr marL="9525" marR="9525" marT="9525" marB="0" anchor="b">
                    <a:lnR w="12700" cmpd="sng">
                      <a:noFill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kern="1200" dirty="0">
                          <a:solidFill>
                            <a:srgbClr val="535353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0758-OSO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0406353"/>
                  </a:ext>
                </a:extLst>
              </a:tr>
              <a:tr h="28675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0" i="0" kern="1200" dirty="0">
                          <a:solidFill>
                            <a:schemeClr val="lt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9-5/8" ID for use in 12-1/4" Hole</a:t>
                      </a:r>
                      <a:endParaRPr lang="en-GB" sz="1600" b="0" i="0" kern="1200" dirty="0">
                        <a:solidFill>
                          <a:schemeClr val="lt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57963" marR="57963" marT="0" marB="0" anchor="ctr">
                    <a:solidFill>
                      <a:srgbClr val="86B4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kern="1200" dirty="0">
                          <a:solidFill>
                            <a:srgbClr val="535353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0958-1214ES</a:t>
                      </a:r>
                    </a:p>
                  </a:txBody>
                  <a:tcPr marL="9525" marR="9525" marT="9525" marB="0" anchor="b">
                    <a:lnR w="12700" cmpd="sng">
                      <a:noFill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kern="1200" dirty="0">
                          <a:solidFill>
                            <a:srgbClr val="535353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0958-OSO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0422536"/>
                  </a:ext>
                </a:extLst>
              </a:tr>
              <a:tr h="28675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0" i="0" kern="1200" dirty="0">
                          <a:solidFill>
                            <a:schemeClr val="lt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13-3/8" ID for use in 16" Hole</a:t>
                      </a:r>
                      <a:endParaRPr lang="en-GB" sz="1600" b="0" i="0" kern="1200" dirty="0">
                        <a:solidFill>
                          <a:schemeClr val="lt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57963" marR="57963" marT="0" marB="0" anchor="ctr">
                    <a:solidFill>
                      <a:srgbClr val="86B4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kern="1200" dirty="0">
                          <a:solidFill>
                            <a:srgbClr val="535353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1338-1600ES</a:t>
                      </a:r>
                    </a:p>
                  </a:txBody>
                  <a:tcPr marL="9525" marR="9525" marT="9525" marB="0" anchor="b">
                    <a:lnR w="12700" cmpd="sng">
                      <a:noFill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kern="1200" dirty="0">
                          <a:solidFill>
                            <a:srgbClr val="535353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1338-OSO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5090545"/>
                  </a:ext>
                </a:extLst>
              </a:tr>
              <a:tr h="2867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13-3/8" ID for use in 17-12" Hole</a:t>
                      </a:r>
                      <a:endParaRPr lang="en-GB" sz="1600" b="0" i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963" marR="57963" marT="0" marB="0" anchor="ctr">
                    <a:solidFill>
                      <a:srgbClr val="86B4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kern="1200" dirty="0">
                          <a:solidFill>
                            <a:srgbClr val="535353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1338-1712ES</a:t>
                      </a:r>
                    </a:p>
                  </a:txBody>
                  <a:tcPr marL="9525" marR="9525" marT="9525" marB="0" anchor="b">
                    <a:lnR w="12700" cmpd="sng">
                      <a:noFill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kern="1200" dirty="0">
                          <a:solidFill>
                            <a:srgbClr val="535353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1338-OSO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6630638"/>
                  </a:ext>
                </a:extLst>
              </a:tr>
              <a:tr h="2867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14” ID for use in 17-1/2” Hole</a:t>
                      </a:r>
                    </a:p>
                  </a:txBody>
                  <a:tcPr marL="57963" marR="57963" marT="0" marB="0" anchor="ctr">
                    <a:solidFill>
                      <a:srgbClr val="86B4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kern="1200" dirty="0">
                          <a:solidFill>
                            <a:srgbClr val="535353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1400-1712ES</a:t>
                      </a:r>
                    </a:p>
                  </a:txBody>
                  <a:tcPr marL="9525" marR="9525" marT="9525" marB="0" anchor="b">
                    <a:lnR w="12700" cmpd="sng">
                      <a:noFill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kern="1200" dirty="0">
                          <a:solidFill>
                            <a:srgbClr val="535353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1400-OSO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31908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124950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entek Theme Colours">
      <a:dk1>
        <a:srgbClr val="222222"/>
      </a:dk1>
      <a:lt1>
        <a:srgbClr val="FFFFFF"/>
      </a:lt1>
      <a:dk2>
        <a:srgbClr val="44546A"/>
      </a:dk2>
      <a:lt2>
        <a:srgbClr val="E7E6E6"/>
      </a:lt2>
      <a:accent1>
        <a:srgbClr val="86B4CF"/>
      </a:accent1>
      <a:accent2>
        <a:srgbClr val="E10000"/>
      </a:accent2>
      <a:accent3>
        <a:srgbClr val="A5A5A5"/>
      </a:accent3>
      <a:accent4>
        <a:srgbClr val="1E5184"/>
      </a:accent4>
      <a:accent5>
        <a:srgbClr val="8F0705"/>
      </a:accent5>
      <a:accent6>
        <a:srgbClr val="346A8D"/>
      </a:accent6>
      <a:hlink>
        <a:srgbClr val="86B4CE"/>
      </a:hlink>
      <a:folHlink>
        <a:srgbClr val="1D5183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template v1" id="{7B05ED84-F7C9-2349-AB6B-EA622D3219C4}" vid="{2132024D-E4AE-6542-B5D1-6EB72FC2C4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62B4A385-67A2-234D-AB53-76C0665D84A2}">
  <we:reference id="wa200005566" version="3.0.0.2" store="en-GB" storeType="OMEX"/>
  <we:alternateReferences>
    <we:reference id="wa200005566" version="3.0.0.2" store="wa200005566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1843</TotalTime>
  <Words>592</Words>
  <Application>Microsoft Macintosh PowerPoint</Application>
  <PresentationFormat>Widescreen</PresentationFormat>
  <Paragraphs>154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Avant Garde Book BT</vt:lpstr>
      <vt:lpstr>Calibri</vt:lpstr>
      <vt:lpstr>Century Gothic</vt:lpstr>
      <vt:lpstr>1_Office Theme</vt:lpstr>
      <vt:lpstr>PowerPoint Presentation</vt:lpstr>
      <vt:lpstr>Competitive Centralizer Solutions</vt:lpstr>
      <vt:lpstr>Eco-Standard Centralizer Features</vt:lpstr>
      <vt:lpstr>ES Centralizer</vt:lpstr>
      <vt:lpstr>The Range</vt:lpstr>
      <vt:lpstr>The Range</vt:lpstr>
      <vt:lpstr>Product Sizes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CENTEK GROUP</dc:title>
  <dc:creator>Marius Boncutiu</dc:creator>
  <cp:lastModifiedBy>Hannah Smith</cp:lastModifiedBy>
  <cp:revision>41</cp:revision>
  <dcterms:modified xsi:type="dcterms:W3CDTF">2025-05-02T09:30:38Z</dcterms:modified>
</cp:coreProperties>
</file>